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260" r:id="rId2"/>
    <p:sldId id="256" r:id="rId3"/>
    <p:sldId id="261" r:id="rId4"/>
    <p:sldId id="268" r:id="rId5"/>
    <p:sldId id="269" r:id="rId6"/>
    <p:sldId id="258" r:id="rId7"/>
    <p:sldId id="259" r:id="rId8"/>
    <p:sldId id="263" r:id="rId9"/>
    <p:sldId id="295" r:id="rId10"/>
    <p:sldId id="265" r:id="rId11"/>
    <p:sldId id="266" r:id="rId12"/>
    <p:sldId id="291" r:id="rId13"/>
    <p:sldId id="267" r:id="rId14"/>
    <p:sldId id="270" r:id="rId15"/>
    <p:sldId id="282" r:id="rId16"/>
    <p:sldId id="283" r:id="rId17"/>
    <p:sldId id="288" r:id="rId18"/>
    <p:sldId id="271" r:id="rId19"/>
    <p:sldId id="264" r:id="rId20"/>
    <p:sldId id="274" r:id="rId21"/>
    <p:sldId id="275" r:id="rId22"/>
    <p:sldId id="277" r:id="rId23"/>
    <p:sldId id="292" r:id="rId24"/>
    <p:sldId id="281" r:id="rId25"/>
    <p:sldId id="289" r:id="rId26"/>
    <p:sldId id="278" r:id="rId27"/>
    <p:sldId id="276" r:id="rId28"/>
    <p:sldId id="280" r:id="rId29"/>
    <p:sldId id="279" r:id="rId30"/>
    <p:sldId id="287" r:id="rId31"/>
    <p:sldId id="286" r:id="rId32"/>
    <p:sldId id="284" r:id="rId33"/>
    <p:sldId id="285" r:id="rId34"/>
    <p:sldId id="290" r:id="rId35"/>
    <p:sldId id="293" r:id="rId36"/>
    <p:sldId id="294" r:id="rId37"/>
  </p:sldIdLst>
  <p:sldSz cx="9144000" cy="6858000" type="screen4x3"/>
  <p:notesSz cx="6797675" cy="992822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0000"/>
    <a:srgbClr val="CA9DC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p:scale>
          <a:sx n="91" d="100"/>
          <a:sy n="91" d="100"/>
        </p:scale>
        <p:origin x="-78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6412"/>
          </a:xfrm>
          <a:prstGeom prst="rect">
            <a:avLst/>
          </a:prstGeom>
        </p:spPr>
        <p:txBody>
          <a:bodyPr vert="horz" lIns="91440" tIns="45720" rIns="91440" bIns="45720" rtlCol="0"/>
          <a:lstStyle>
            <a:lvl1pPr algn="r">
              <a:defRPr sz="1200"/>
            </a:lvl1pPr>
          </a:lstStyle>
          <a:p>
            <a:fld id="{548F2B3B-6792-4730-A689-B123808D2EB3}" type="datetimeFigureOut">
              <a:rPr lang="es-ES" smtClean="0"/>
              <a:pPr/>
              <a:t>29/12/2014</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715908"/>
            <a:ext cx="5438140" cy="446770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30091"/>
            <a:ext cx="2945659" cy="496412"/>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430091"/>
            <a:ext cx="2945659" cy="496412"/>
          </a:xfrm>
          <a:prstGeom prst="rect">
            <a:avLst/>
          </a:prstGeom>
        </p:spPr>
        <p:txBody>
          <a:bodyPr vert="horz" lIns="91440" tIns="45720" rIns="91440" bIns="45720" rtlCol="0" anchor="b"/>
          <a:lstStyle>
            <a:lvl1pPr algn="r">
              <a:defRPr sz="1200"/>
            </a:lvl1pPr>
          </a:lstStyle>
          <a:p>
            <a:fld id="{FB0B564B-D3D8-4423-8333-E2A5232B1C87}" type="slidenum">
              <a:rPr lang="es-ES" smtClean="0"/>
              <a:pPr/>
              <a:t>‹Nº›</a:t>
            </a:fld>
            <a:endParaRPr lang="es-ES"/>
          </a:p>
        </p:txBody>
      </p:sp>
    </p:spTree>
    <p:extLst>
      <p:ext uri="{BB962C8B-B14F-4D97-AF65-F5344CB8AC3E}">
        <p14:creationId xmlns:p14="http://schemas.microsoft.com/office/powerpoint/2010/main" xmlns="" val="3480839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FB0B564B-D3D8-4423-8333-E2A5232B1C87}" type="slidenum">
              <a:rPr lang="es-ES" smtClean="0"/>
              <a:pPr/>
              <a:t>2</a:t>
            </a:fld>
            <a:endParaRPr lang="es-ES"/>
          </a:p>
        </p:txBody>
      </p:sp>
    </p:spTree>
    <p:extLst>
      <p:ext uri="{BB962C8B-B14F-4D97-AF65-F5344CB8AC3E}">
        <p14:creationId xmlns:p14="http://schemas.microsoft.com/office/powerpoint/2010/main" xmlns="" val="624067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FB0B564B-D3D8-4423-8333-E2A5232B1C87}" type="slidenum">
              <a:rPr lang="es-ES" smtClean="0"/>
              <a:pPr/>
              <a:t>15</a:t>
            </a:fld>
            <a:endParaRPr lang="es-ES"/>
          </a:p>
        </p:txBody>
      </p:sp>
    </p:spTree>
    <p:extLst>
      <p:ext uri="{BB962C8B-B14F-4D97-AF65-F5344CB8AC3E}">
        <p14:creationId xmlns:p14="http://schemas.microsoft.com/office/powerpoint/2010/main" xmlns="" val="1367919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FB0B564B-D3D8-4423-8333-E2A5232B1C87}" type="slidenum">
              <a:rPr lang="es-ES" smtClean="0"/>
              <a:pPr/>
              <a:t>26</a:t>
            </a:fld>
            <a:endParaRPr lang="es-ES"/>
          </a:p>
        </p:txBody>
      </p:sp>
    </p:spTree>
    <p:extLst>
      <p:ext uri="{BB962C8B-B14F-4D97-AF65-F5344CB8AC3E}">
        <p14:creationId xmlns:p14="http://schemas.microsoft.com/office/powerpoint/2010/main" xmlns="" val="780214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FB0B564B-D3D8-4423-8333-E2A5232B1C87}" type="slidenum">
              <a:rPr lang="es-ES" smtClean="0"/>
              <a:pPr/>
              <a:t>6</a:t>
            </a:fld>
            <a:endParaRPr lang="es-ES"/>
          </a:p>
        </p:txBody>
      </p:sp>
    </p:spTree>
    <p:extLst>
      <p:ext uri="{BB962C8B-B14F-4D97-AF65-F5344CB8AC3E}">
        <p14:creationId xmlns:p14="http://schemas.microsoft.com/office/powerpoint/2010/main" xmlns="" val="332712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FB0B564B-D3D8-4423-8333-E2A5232B1C87}" type="slidenum">
              <a:rPr lang="es-ES" smtClean="0"/>
              <a:pPr/>
              <a:t>7</a:t>
            </a:fld>
            <a:endParaRPr lang="es-ES"/>
          </a:p>
        </p:txBody>
      </p:sp>
    </p:spTree>
    <p:extLst>
      <p:ext uri="{BB962C8B-B14F-4D97-AF65-F5344CB8AC3E}">
        <p14:creationId xmlns:p14="http://schemas.microsoft.com/office/powerpoint/2010/main" xmlns="" val="2637256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FB0B564B-D3D8-4423-8333-E2A5232B1C87}" type="slidenum">
              <a:rPr lang="es-ES" smtClean="0"/>
              <a:pPr/>
              <a:t>8</a:t>
            </a:fld>
            <a:endParaRPr lang="es-ES"/>
          </a:p>
        </p:txBody>
      </p:sp>
    </p:spTree>
    <p:extLst>
      <p:ext uri="{BB962C8B-B14F-4D97-AF65-F5344CB8AC3E}">
        <p14:creationId xmlns:p14="http://schemas.microsoft.com/office/powerpoint/2010/main" xmlns="" val="2186545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FB0B564B-D3D8-4423-8333-E2A5232B1C87}" type="slidenum">
              <a:rPr lang="es-ES" smtClean="0"/>
              <a:pPr/>
              <a:t>10</a:t>
            </a:fld>
            <a:endParaRPr lang="es-ES"/>
          </a:p>
        </p:txBody>
      </p:sp>
    </p:spTree>
    <p:extLst>
      <p:ext uri="{BB962C8B-B14F-4D97-AF65-F5344CB8AC3E}">
        <p14:creationId xmlns:p14="http://schemas.microsoft.com/office/powerpoint/2010/main" xmlns="" val="1113359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FB0B564B-D3D8-4423-8333-E2A5232B1C87}" type="slidenum">
              <a:rPr lang="es-ES" smtClean="0"/>
              <a:pPr/>
              <a:t>11</a:t>
            </a:fld>
            <a:endParaRPr lang="es-ES"/>
          </a:p>
        </p:txBody>
      </p:sp>
    </p:spTree>
    <p:extLst>
      <p:ext uri="{BB962C8B-B14F-4D97-AF65-F5344CB8AC3E}">
        <p14:creationId xmlns:p14="http://schemas.microsoft.com/office/powerpoint/2010/main" xmlns="" val="4107443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FB0B564B-D3D8-4423-8333-E2A5232B1C87}" type="slidenum">
              <a:rPr lang="es-ES" smtClean="0"/>
              <a:pPr/>
              <a:t>12</a:t>
            </a:fld>
            <a:endParaRPr lang="es-ES"/>
          </a:p>
        </p:txBody>
      </p:sp>
    </p:spTree>
    <p:extLst>
      <p:ext uri="{BB962C8B-B14F-4D97-AF65-F5344CB8AC3E}">
        <p14:creationId xmlns:p14="http://schemas.microsoft.com/office/powerpoint/2010/main" xmlns="" val="4072056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FB0B564B-D3D8-4423-8333-E2A5232B1C87}" type="slidenum">
              <a:rPr lang="es-ES" smtClean="0"/>
              <a:pPr/>
              <a:t>13</a:t>
            </a:fld>
            <a:endParaRPr lang="es-ES"/>
          </a:p>
        </p:txBody>
      </p:sp>
    </p:spTree>
    <p:extLst>
      <p:ext uri="{BB962C8B-B14F-4D97-AF65-F5344CB8AC3E}">
        <p14:creationId xmlns:p14="http://schemas.microsoft.com/office/powerpoint/2010/main" xmlns="" val="3544750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FB0B564B-D3D8-4423-8333-E2A5232B1C87}" type="slidenum">
              <a:rPr lang="es-ES" smtClean="0"/>
              <a:pPr/>
              <a:t>14</a:t>
            </a:fld>
            <a:endParaRPr lang="es-ES"/>
          </a:p>
        </p:txBody>
      </p:sp>
    </p:spTree>
    <p:extLst>
      <p:ext uri="{BB962C8B-B14F-4D97-AF65-F5344CB8AC3E}">
        <p14:creationId xmlns:p14="http://schemas.microsoft.com/office/powerpoint/2010/main" xmlns="" val="536927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s-ES" smtClean="0"/>
              <a:t>Haga clic para modificar el estilo de título del patrón</a:t>
            </a:r>
            <a:endParaRPr kumimoji="0" lang="en-US"/>
          </a:p>
        </p:txBody>
      </p:sp>
      <p:sp>
        <p:nvSpPr>
          <p:cNvPr id="28" name="27 Marcador de fecha"/>
          <p:cNvSpPr>
            <a:spLocks noGrp="1"/>
          </p:cNvSpPr>
          <p:nvPr>
            <p:ph type="dt" sz="half" idx="10"/>
          </p:nvPr>
        </p:nvSpPr>
        <p:spPr/>
        <p:txBody>
          <a:bodyPr/>
          <a:lstStyle/>
          <a:p>
            <a:fld id="{C48BEC53-8C00-4A74-B5F9-6B8D708E56E1}" type="datetime1">
              <a:rPr lang="es-ES" smtClean="0"/>
              <a:pPr/>
              <a:t>29/12/2014</a:t>
            </a:fld>
            <a:endParaRPr lang="es-ES"/>
          </a:p>
        </p:txBody>
      </p:sp>
      <p:sp>
        <p:nvSpPr>
          <p:cNvPr id="17" name="16 Marcador de pie de página"/>
          <p:cNvSpPr>
            <a:spLocks noGrp="1"/>
          </p:cNvSpPr>
          <p:nvPr>
            <p:ph type="ftr" sz="quarter" idx="11"/>
          </p:nvPr>
        </p:nvSpPr>
        <p:spPr/>
        <p:txBody>
          <a:bodyPr/>
          <a:lstStyle/>
          <a:p>
            <a:r>
              <a:rPr lang="es-ES" smtClean="0"/>
              <a:t>Omar Duclós - Diputado Nacional - Gestión 2014 www.omarduclos.com.ar</a:t>
            </a:r>
            <a:endParaRPr lang="es-ES"/>
          </a:p>
        </p:txBody>
      </p:sp>
      <p:sp>
        <p:nvSpPr>
          <p:cNvPr id="29" name="28 Marcador de número de diapositiva"/>
          <p:cNvSpPr>
            <a:spLocks noGrp="1"/>
          </p:cNvSpPr>
          <p:nvPr>
            <p:ph type="sldNum" sz="quarter" idx="12"/>
          </p:nvPr>
        </p:nvSpPr>
        <p:spPr/>
        <p:txBody>
          <a:bodyPr/>
          <a:lstStyle/>
          <a:p>
            <a:fld id="{7AA1FECE-B45B-432C-8394-CA61619719E1}" type="slidenum">
              <a:rPr lang="es-ES" smtClean="0"/>
              <a:pPr/>
              <a:t>‹Nº›</a:t>
            </a:fld>
            <a:endParaRPr lang="es-ES"/>
          </a:p>
        </p:txBody>
      </p:sp>
      <p:sp>
        <p:nvSpPr>
          <p:cNvPr id="9" name="8 Subtítulo"/>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1381A62-9088-4034-BAF1-E578924B723D}" type="datetime1">
              <a:rPr lang="es-ES" smtClean="0"/>
              <a:pPr/>
              <a:t>29/12/2014</a:t>
            </a:fld>
            <a:endParaRPr lang="es-ES"/>
          </a:p>
        </p:txBody>
      </p:sp>
      <p:sp>
        <p:nvSpPr>
          <p:cNvPr id="5" name="4 Marcador de pie de página"/>
          <p:cNvSpPr>
            <a:spLocks noGrp="1"/>
          </p:cNvSpPr>
          <p:nvPr>
            <p:ph type="ftr" sz="quarter" idx="11"/>
          </p:nvPr>
        </p:nvSpPr>
        <p:spPr/>
        <p:txBody>
          <a:bodyPr/>
          <a:lstStyle/>
          <a:p>
            <a:r>
              <a:rPr lang="es-ES" smtClean="0"/>
              <a:t>Omar Duclós - Diputado Nacional - Gestión 2014 www.omarduclos.com.ar</a:t>
            </a:r>
            <a:endParaRPr lang="es-ES"/>
          </a:p>
        </p:txBody>
      </p:sp>
      <p:sp>
        <p:nvSpPr>
          <p:cNvPr id="6" name="5 Marcador de número de diapositiva"/>
          <p:cNvSpPr>
            <a:spLocks noGrp="1"/>
          </p:cNvSpPr>
          <p:nvPr>
            <p:ph type="sldNum" sz="quarter" idx="12"/>
          </p:nvPr>
        </p:nvSpPr>
        <p:spPr/>
        <p:txBody>
          <a:bodyPr/>
          <a:lstStyle/>
          <a:p>
            <a:fld id="{7AA1FECE-B45B-432C-8394-CA61619719E1}"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1F81049-3F0D-4F59-8D3B-50522CCD6546}" type="datetime1">
              <a:rPr lang="es-ES" smtClean="0"/>
              <a:pPr/>
              <a:t>29/12/2014</a:t>
            </a:fld>
            <a:endParaRPr lang="es-ES"/>
          </a:p>
        </p:txBody>
      </p:sp>
      <p:sp>
        <p:nvSpPr>
          <p:cNvPr id="5" name="4 Marcador de pie de página"/>
          <p:cNvSpPr>
            <a:spLocks noGrp="1"/>
          </p:cNvSpPr>
          <p:nvPr>
            <p:ph type="ftr" sz="quarter" idx="11"/>
          </p:nvPr>
        </p:nvSpPr>
        <p:spPr/>
        <p:txBody>
          <a:bodyPr/>
          <a:lstStyle/>
          <a:p>
            <a:r>
              <a:rPr lang="es-ES" smtClean="0"/>
              <a:t>Omar Duclós - Diputado Nacional - Gestión 2014 www.omarduclos.com.ar</a:t>
            </a:r>
            <a:endParaRPr lang="es-ES"/>
          </a:p>
        </p:txBody>
      </p:sp>
      <p:sp>
        <p:nvSpPr>
          <p:cNvPr id="6" name="5 Marcador de número de diapositiva"/>
          <p:cNvSpPr>
            <a:spLocks noGrp="1"/>
          </p:cNvSpPr>
          <p:nvPr>
            <p:ph type="sldNum" sz="quarter" idx="12"/>
          </p:nvPr>
        </p:nvSpPr>
        <p:spPr/>
        <p:txBody>
          <a:bodyPr/>
          <a:lstStyle/>
          <a:p>
            <a:fld id="{7AA1FECE-B45B-432C-8394-CA61619719E1}"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057B017-65D4-4E7D-A76A-738146BC9F54}" type="datetime1">
              <a:rPr lang="es-ES" smtClean="0"/>
              <a:pPr/>
              <a:t>29/12/2014</a:t>
            </a:fld>
            <a:endParaRPr lang="es-ES"/>
          </a:p>
        </p:txBody>
      </p:sp>
      <p:sp>
        <p:nvSpPr>
          <p:cNvPr id="5" name="4 Marcador de pie de página"/>
          <p:cNvSpPr>
            <a:spLocks noGrp="1"/>
          </p:cNvSpPr>
          <p:nvPr>
            <p:ph type="ftr" sz="quarter" idx="11"/>
          </p:nvPr>
        </p:nvSpPr>
        <p:spPr/>
        <p:txBody>
          <a:bodyPr/>
          <a:lstStyle/>
          <a:p>
            <a:r>
              <a:rPr lang="es-ES" smtClean="0"/>
              <a:t>Omar Duclós - Diputado Nacional - Gestión 2014 www.omarduclos.com.ar</a:t>
            </a:r>
            <a:endParaRPr lang="es-ES"/>
          </a:p>
        </p:txBody>
      </p:sp>
      <p:sp>
        <p:nvSpPr>
          <p:cNvPr id="6" name="5 Marcador de número de diapositiva"/>
          <p:cNvSpPr>
            <a:spLocks noGrp="1"/>
          </p:cNvSpPr>
          <p:nvPr>
            <p:ph type="sldNum" sz="quarter" idx="12"/>
          </p:nvPr>
        </p:nvSpPr>
        <p:spPr/>
        <p:txBody>
          <a:bodyPr/>
          <a:lstStyle/>
          <a:p>
            <a:fld id="{7AA1FECE-B45B-432C-8394-CA61619719E1}"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3">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934009DF-CDAB-4758-B0E7-557159E80766}" type="datetime1">
              <a:rPr lang="es-ES" smtClean="0"/>
              <a:pPr/>
              <a:t>29/12/2014</a:t>
            </a:fld>
            <a:endParaRPr lang="es-ES"/>
          </a:p>
        </p:txBody>
      </p:sp>
      <p:sp>
        <p:nvSpPr>
          <p:cNvPr id="5" name="4 Marcador de pie de página"/>
          <p:cNvSpPr>
            <a:spLocks noGrp="1"/>
          </p:cNvSpPr>
          <p:nvPr>
            <p:ph type="ftr" sz="quarter" idx="11"/>
          </p:nvPr>
        </p:nvSpPr>
        <p:spPr/>
        <p:txBody>
          <a:bodyPr/>
          <a:lstStyle/>
          <a:p>
            <a:r>
              <a:rPr lang="es-ES" smtClean="0"/>
              <a:t>Omar Duclós - Diputado Nacional - Gestión 2014 www.omarduclos.com.ar</a:t>
            </a:r>
            <a:endParaRPr lang="es-ES"/>
          </a:p>
        </p:txBody>
      </p:sp>
      <p:sp>
        <p:nvSpPr>
          <p:cNvPr id="6" name="5 Marcador de número de diapositiva"/>
          <p:cNvSpPr>
            <a:spLocks noGrp="1"/>
          </p:cNvSpPr>
          <p:nvPr>
            <p:ph type="sldNum" sz="quarter" idx="12"/>
          </p:nvPr>
        </p:nvSpPr>
        <p:spPr>
          <a:xfrm>
            <a:off x="7924800" y="6416675"/>
            <a:ext cx="762000" cy="365125"/>
          </a:xfrm>
        </p:spPr>
        <p:txBody>
          <a:bodyPr/>
          <a:lstStyle/>
          <a:p>
            <a:fld id="{7AA1FECE-B45B-432C-8394-CA61619719E1}"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130B3DEB-050F-4A44-839F-D7EACDA9CD03}" type="datetime1">
              <a:rPr lang="es-ES" smtClean="0"/>
              <a:pPr/>
              <a:t>29/12/2014</a:t>
            </a:fld>
            <a:endParaRPr lang="es-ES"/>
          </a:p>
        </p:txBody>
      </p:sp>
      <p:sp>
        <p:nvSpPr>
          <p:cNvPr id="6" name="5 Marcador de pie de página"/>
          <p:cNvSpPr>
            <a:spLocks noGrp="1"/>
          </p:cNvSpPr>
          <p:nvPr>
            <p:ph type="ftr" sz="quarter" idx="11"/>
          </p:nvPr>
        </p:nvSpPr>
        <p:spPr/>
        <p:txBody>
          <a:bodyPr/>
          <a:lstStyle/>
          <a:p>
            <a:r>
              <a:rPr lang="es-ES" smtClean="0"/>
              <a:t>Omar Duclós - Diputado Nacional - Gestión 2014 www.omarduclos.com.ar</a:t>
            </a:r>
            <a:endParaRPr lang="es-ES"/>
          </a:p>
        </p:txBody>
      </p:sp>
      <p:sp>
        <p:nvSpPr>
          <p:cNvPr id="7" name="6 Marcador de número de diapositiva"/>
          <p:cNvSpPr>
            <a:spLocks noGrp="1"/>
          </p:cNvSpPr>
          <p:nvPr>
            <p:ph type="sldNum" sz="quarter" idx="12"/>
          </p:nvPr>
        </p:nvSpPr>
        <p:spPr/>
        <p:txBody>
          <a:bodyPr/>
          <a:lstStyle/>
          <a:p>
            <a:fld id="{7AA1FECE-B45B-432C-8394-CA61619719E1}"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9B2489BC-6527-4609-99C7-5B29CBAABB7C}" type="datetime1">
              <a:rPr lang="es-ES" smtClean="0"/>
              <a:pPr/>
              <a:t>29/12/2014</a:t>
            </a:fld>
            <a:endParaRPr lang="es-ES"/>
          </a:p>
        </p:txBody>
      </p:sp>
      <p:sp>
        <p:nvSpPr>
          <p:cNvPr id="8" name="7 Marcador de pie de página"/>
          <p:cNvSpPr>
            <a:spLocks noGrp="1"/>
          </p:cNvSpPr>
          <p:nvPr>
            <p:ph type="ftr" sz="quarter" idx="11"/>
          </p:nvPr>
        </p:nvSpPr>
        <p:spPr/>
        <p:txBody>
          <a:bodyPr/>
          <a:lstStyle/>
          <a:p>
            <a:r>
              <a:rPr lang="es-ES" smtClean="0"/>
              <a:t>Omar Duclós - Diputado Nacional - Gestión 2014 www.omarduclos.com.ar</a:t>
            </a:r>
            <a:endParaRPr lang="es-ES"/>
          </a:p>
        </p:txBody>
      </p:sp>
      <p:sp>
        <p:nvSpPr>
          <p:cNvPr id="9" name="8 Marcador de número de diapositiva"/>
          <p:cNvSpPr>
            <a:spLocks noGrp="1"/>
          </p:cNvSpPr>
          <p:nvPr>
            <p:ph type="sldNum" sz="quarter" idx="12"/>
          </p:nvPr>
        </p:nvSpPr>
        <p:spPr/>
        <p:txBody>
          <a:bodyPr/>
          <a:lstStyle/>
          <a:p>
            <a:fld id="{7AA1FECE-B45B-432C-8394-CA61619719E1}"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B049CAA4-4FD6-4207-9503-73927F61ABEB}" type="datetime1">
              <a:rPr lang="es-ES" smtClean="0"/>
              <a:pPr/>
              <a:t>29/12/2014</a:t>
            </a:fld>
            <a:endParaRPr lang="es-ES"/>
          </a:p>
        </p:txBody>
      </p:sp>
      <p:sp>
        <p:nvSpPr>
          <p:cNvPr id="4" name="3 Marcador de pie de página"/>
          <p:cNvSpPr>
            <a:spLocks noGrp="1"/>
          </p:cNvSpPr>
          <p:nvPr>
            <p:ph type="ftr" sz="quarter" idx="11"/>
          </p:nvPr>
        </p:nvSpPr>
        <p:spPr/>
        <p:txBody>
          <a:bodyPr/>
          <a:lstStyle/>
          <a:p>
            <a:r>
              <a:rPr lang="es-ES" smtClean="0"/>
              <a:t>Omar Duclós - Diputado Nacional - Gestión 2014 www.omarduclos.com.ar</a:t>
            </a:r>
            <a:endParaRPr lang="es-ES"/>
          </a:p>
        </p:txBody>
      </p:sp>
      <p:sp>
        <p:nvSpPr>
          <p:cNvPr id="5" name="4 Marcador de número de diapositiva"/>
          <p:cNvSpPr>
            <a:spLocks noGrp="1"/>
          </p:cNvSpPr>
          <p:nvPr>
            <p:ph type="sldNum" sz="quarter" idx="12"/>
          </p:nvPr>
        </p:nvSpPr>
        <p:spPr/>
        <p:txBody>
          <a:bodyPr/>
          <a:lstStyle/>
          <a:p>
            <a:fld id="{7AA1FECE-B45B-432C-8394-CA61619719E1}"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7331E8B-9873-46FD-A172-64306CF4F09F}" type="datetime1">
              <a:rPr lang="es-ES" smtClean="0"/>
              <a:pPr/>
              <a:t>29/12/2014</a:t>
            </a:fld>
            <a:endParaRPr lang="es-ES"/>
          </a:p>
        </p:txBody>
      </p:sp>
      <p:sp>
        <p:nvSpPr>
          <p:cNvPr id="3" name="2 Marcador de pie de página"/>
          <p:cNvSpPr>
            <a:spLocks noGrp="1"/>
          </p:cNvSpPr>
          <p:nvPr>
            <p:ph type="ftr" sz="quarter" idx="11"/>
          </p:nvPr>
        </p:nvSpPr>
        <p:spPr/>
        <p:txBody>
          <a:bodyPr/>
          <a:lstStyle/>
          <a:p>
            <a:r>
              <a:rPr lang="es-ES" smtClean="0"/>
              <a:t>Omar Duclós - Diputado Nacional - Gestión 2014 www.omarduclos.com.ar</a:t>
            </a:r>
            <a:endParaRPr lang="es-ES"/>
          </a:p>
        </p:txBody>
      </p:sp>
      <p:sp>
        <p:nvSpPr>
          <p:cNvPr id="4" name="3 Marcador de número de diapositiva"/>
          <p:cNvSpPr>
            <a:spLocks noGrp="1"/>
          </p:cNvSpPr>
          <p:nvPr>
            <p:ph type="sldNum" sz="quarter" idx="12"/>
          </p:nvPr>
        </p:nvSpPr>
        <p:spPr/>
        <p:txBody>
          <a:bodyPr/>
          <a:lstStyle/>
          <a:p>
            <a:fld id="{7AA1FECE-B45B-432C-8394-CA61619719E1}"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DAB4D03C-D0B2-451B-8C37-132F7C8B4501}" type="datetime1">
              <a:rPr lang="es-ES" smtClean="0"/>
              <a:pPr/>
              <a:t>29/12/2014</a:t>
            </a:fld>
            <a:endParaRPr lang="es-ES"/>
          </a:p>
        </p:txBody>
      </p:sp>
      <p:sp>
        <p:nvSpPr>
          <p:cNvPr id="6" name="5 Marcador de pie de página"/>
          <p:cNvSpPr>
            <a:spLocks noGrp="1"/>
          </p:cNvSpPr>
          <p:nvPr>
            <p:ph type="ftr" sz="quarter" idx="11"/>
          </p:nvPr>
        </p:nvSpPr>
        <p:spPr/>
        <p:txBody>
          <a:bodyPr/>
          <a:lstStyle/>
          <a:p>
            <a:r>
              <a:rPr lang="es-ES" smtClean="0"/>
              <a:t>Omar Duclós - Diputado Nacional - Gestión 2014 www.omarduclos.com.ar</a:t>
            </a:r>
            <a:endParaRPr lang="es-ES"/>
          </a:p>
        </p:txBody>
      </p:sp>
      <p:sp>
        <p:nvSpPr>
          <p:cNvPr id="7" name="6 Marcador de número de diapositiva"/>
          <p:cNvSpPr>
            <a:spLocks noGrp="1"/>
          </p:cNvSpPr>
          <p:nvPr>
            <p:ph type="sldNum" sz="quarter" idx="12"/>
          </p:nvPr>
        </p:nvSpPr>
        <p:spPr/>
        <p:txBody>
          <a:bodyPr/>
          <a:lstStyle/>
          <a:p>
            <a:fld id="{7AA1FECE-B45B-432C-8394-CA61619719E1}"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4" name="3 Marcador de texto"/>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7D648FC2-F711-4D20-897C-693E5F0FFA0B}" type="datetime1">
              <a:rPr lang="es-ES" smtClean="0"/>
              <a:pPr/>
              <a:t>29/12/2014</a:t>
            </a:fld>
            <a:endParaRPr lang="es-ES"/>
          </a:p>
        </p:txBody>
      </p:sp>
      <p:sp>
        <p:nvSpPr>
          <p:cNvPr id="6" name="5 Marcador de pie de página"/>
          <p:cNvSpPr>
            <a:spLocks noGrp="1"/>
          </p:cNvSpPr>
          <p:nvPr>
            <p:ph type="ftr" sz="quarter" idx="11"/>
          </p:nvPr>
        </p:nvSpPr>
        <p:spPr/>
        <p:txBody>
          <a:bodyPr/>
          <a:lstStyle/>
          <a:p>
            <a:r>
              <a:rPr lang="es-ES" smtClean="0"/>
              <a:t>Omar Duclós - Diputado Nacional - Gestión 2014 www.omarduclos.com.ar</a:t>
            </a:r>
            <a:endParaRPr lang="es-ES"/>
          </a:p>
        </p:txBody>
      </p:sp>
      <p:sp>
        <p:nvSpPr>
          <p:cNvPr id="7" name="6 Marcador de número de diapositiva"/>
          <p:cNvSpPr>
            <a:spLocks noGrp="1"/>
          </p:cNvSpPr>
          <p:nvPr>
            <p:ph type="sldNum" sz="quarter" idx="12"/>
          </p:nvPr>
        </p:nvSpPr>
        <p:spPr/>
        <p:txBody>
          <a:bodyPr/>
          <a:lstStyle/>
          <a:p>
            <a:fld id="{7AA1FECE-B45B-432C-8394-CA61619719E1}"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2C84B43-1094-4827-82F6-A6FF0BD583DE}" type="datetime1">
              <a:rPr lang="es-ES" smtClean="0"/>
              <a:pPr/>
              <a:t>29/12/2014</a:t>
            </a:fld>
            <a:endParaRPr lang="es-ES"/>
          </a:p>
        </p:txBody>
      </p:sp>
      <p:sp>
        <p:nvSpPr>
          <p:cNvPr id="3" name="2 Marcador de pie de página"/>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es-ES" smtClean="0"/>
              <a:t>Omar Duclós - Diputado Nacional - Gestión 2014 www.omarduclos.com.ar</a:t>
            </a:r>
            <a:endParaRPr lang="es-ES"/>
          </a:p>
        </p:txBody>
      </p:sp>
      <p:sp>
        <p:nvSpPr>
          <p:cNvPr id="23" name="22 Marcador de número de diapositiva"/>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AA1FECE-B45B-432C-8394-CA61619719E1}"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Omar Duclós - Diputado Nacional - Gestión 2014 www.omarduclos.com.ar</a:t>
            </a:r>
            <a:endParaRPr lang="es-ES"/>
          </a:p>
        </p:txBody>
      </p:sp>
      <p:sp>
        <p:nvSpPr>
          <p:cNvPr id="5" name="4 CuadroTexto"/>
          <p:cNvSpPr txBox="1"/>
          <p:nvPr/>
        </p:nvSpPr>
        <p:spPr>
          <a:xfrm>
            <a:off x="2339752" y="2132856"/>
            <a:ext cx="4464496" cy="707886"/>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es-ES" sz="4000" b="1" spc="150" dirty="0" smtClean="0">
                <a:ln w="11430"/>
                <a:solidFill>
                  <a:srgbClr val="F8F8F8"/>
                </a:solidFill>
                <a:effectLst>
                  <a:outerShdw blurRad="25400" algn="tl" rotWithShape="0">
                    <a:srgbClr val="000000">
                      <a:alpha val="43000"/>
                    </a:srgbClr>
                  </a:outerShdw>
                </a:effectLst>
              </a:rPr>
              <a:t>Omar </a:t>
            </a:r>
            <a:r>
              <a:rPr lang="es-ES" sz="4000" b="1" spc="150" dirty="0" err="1" smtClean="0">
                <a:ln w="11430"/>
                <a:solidFill>
                  <a:srgbClr val="F8F8F8"/>
                </a:solidFill>
                <a:effectLst>
                  <a:outerShdw blurRad="25400" algn="tl" rotWithShape="0">
                    <a:srgbClr val="000000">
                      <a:alpha val="43000"/>
                    </a:srgbClr>
                  </a:outerShdw>
                </a:effectLst>
              </a:rPr>
              <a:t>Duclós</a:t>
            </a:r>
            <a:endParaRPr lang="es-ES" sz="4000" b="1" spc="150" dirty="0">
              <a:ln w="11430"/>
              <a:solidFill>
                <a:srgbClr val="F8F8F8"/>
              </a:solidFill>
              <a:effectLst>
                <a:outerShdw blurRad="25400" algn="tl" rotWithShape="0">
                  <a:srgbClr val="000000">
                    <a:alpha val="43000"/>
                  </a:srgbClr>
                </a:outerShdw>
              </a:effectLst>
            </a:endParaRPr>
          </a:p>
        </p:txBody>
      </p:sp>
      <p:sp>
        <p:nvSpPr>
          <p:cNvPr id="6" name="5 Rectángulo"/>
          <p:cNvSpPr/>
          <p:nvPr/>
        </p:nvSpPr>
        <p:spPr>
          <a:xfrm>
            <a:off x="683568" y="692696"/>
            <a:ext cx="7848872" cy="120032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Resumen anual de gestión</a:t>
            </a:r>
          </a:p>
          <a:p>
            <a:pPr algn="ctr"/>
            <a:r>
              <a:rPr lang="es-ES"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2014</a:t>
            </a:r>
            <a:endParaRPr lang="es-ES"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7" name="6 Rectángulo"/>
          <p:cNvSpPr/>
          <p:nvPr/>
        </p:nvSpPr>
        <p:spPr>
          <a:xfrm>
            <a:off x="2339752" y="2924944"/>
            <a:ext cx="4536818" cy="707886"/>
          </a:xfrm>
          <a:prstGeom prst="rect">
            <a:avLst/>
          </a:prstGeom>
          <a:noFill/>
        </p:spPr>
        <p:txBody>
          <a:bodyPr wrap="none" lIns="91440" tIns="45720" rIns="91440" bIns="45720">
            <a:spAutoFit/>
          </a:bodyPr>
          <a:lstStyle/>
          <a:p>
            <a:pPr algn="ctr"/>
            <a:r>
              <a:rPr lang="es-E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Diputado Nacional</a:t>
            </a:r>
            <a:endParaRPr lang="es-E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 name="7 Imagen" descr="genfalok.png"/>
          <p:cNvPicPr>
            <a:picLocks noChangeAspect="1"/>
          </p:cNvPicPr>
          <p:nvPr/>
        </p:nvPicPr>
        <p:blipFill>
          <a:blip r:embed="rId2" cstate="print"/>
          <a:stretch>
            <a:fillRect/>
          </a:stretch>
        </p:blipFill>
        <p:spPr>
          <a:xfrm>
            <a:off x="1907704" y="3933056"/>
            <a:ext cx="5544616" cy="16844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171400"/>
            <a:ext cx="8229600" cy="1368152"/>
          </a:xfrm>
        </p:spPr>
        <p:txBody>
          <a:bodyPr>
            <a:normAutofit fontScale="90000"/>
          </a:bodyPr>
          <a:lstStyle/>
          <a:p>
            <a:r>
              <a:rPr lang="es-ES" sz="3600" dirty="0" smtClean="0">
                <a:solidFill>
                  <a:schemeClr val="tx1">
                    <a:lumMod val="75000"/>
                  </a:schemeClr>
                </a:solidFill>
              </a:rPr>
              <a:t>Proyectos VINCULADOS</a:t>
            </a:r>
            <a:br>
              <a:rPr lang="es-ES" sz="3600" dirty="0" smtClean="0">
                <a:solidFill>
                  <a:schemeClr val="tx1">
                    <a:lumMod val="75000"/>
                  </a:schemeClr>
                </a:solidFill>
              </a:rPr>
            </a:br>
            <a:r>
              <a:rPr lang="es-ES" sz="3600" dirty="0" smtClean="0">
                <a:solidFill>
                  <a:schemeClr val="tx1">
                    <a:lumMod val="75000"/>
                  </a:schemeClr>
                </a:solidFill>
              </a:rPr>
              <a:t>A LA CIUDAD DE AZUL Y LA REGIÓN</a:t>
            </a:r>
            <a:endParaRPr lang="es-ES" sz="3600" dirty="0">
              <a:solidFill>
                <a:schemeClr val="tx1">
                  <a:lumMod val="75000"/>
                </a:schemeClr>
              </a:solidFill>
            </a:endParaRPr>
          </a:p>
        </p:txBody>
      </p:sp>
      <p:sp>
        <p:nvSpPr>
          <p:cNvPr id="3" name="2 Subtítulo"/>
          <p:cNvSpPr>
            <a:spLocks noGrp="1"/>
          </p:cNvSpPr>
          <p:nvPr>
            <p:ph type="subTitle" idx="1"/>
          </p:nvPr>
        </p:nvSpPr>
        <p:spPr>
          <a:xfrm>
            <a:off x="395536" y="1412776"/>
            <a:ext cx="8208912" cy="4752528"/>
          </a:xfrm>
        </p:spPr>
        <p:txBody>
          <a:bodyPr>
            <a:normAutofit/>
          </a:bodyPr>
          <a:lstStyle/>
          <a:p>
            <a:pPr>
              <a:buFont typeface="Arial" pitchFamily="34" charset="0"/>
              <a:buChar char="•"/>
            </a:pPr>
            <a:r>
              <a:rPr lang="es-ES" sz="1800" dirty="0" smtClean="0">
                <a:solidFill>
                  <a:schemeClr val="bg2">
                    <a:lumMod val="40000"/>
                    <a:lumOff val="60000"/>
                  </a:schemeClr>
                </a:solidFill>
              </a:rPr>
              <a:t>Pedido de informes al Poder Ejecutivo sobre diversas  cuestiones relacionadas con la construcción de la Autovía  en la Ruta Nacional 3, tramo San Miguel del Monte – Azul</a:t>
            </a:r>
          </a:p>
          <a:p>
            <a:pPr>
              <a:buFont typeface="Arial" pitchFamily="34" charset="0"/>
              <a:buChar char="•"/>
            </a:pPr>
            <a:endParaRPr lang="es-ES" sz="1800" dirty="0" smtClean="0">
              <a:solidFill>
                <a:schemeClr val="bg2">
                  <a:lumMod val="40000"/>
                  <a:lumOff val="60000"/>
                </a:schemeClr>
              </a:solidFill>
            </a:endParaRPr>
          </a:p>
          <a:p>
            <a:pPr>
              <a:buFont typeface="Arial" pitchFamily="34" charset="0"/>
              <a:buChar char="•"/>
            </a:pPr>
            <a:r>
              <a:rPr lang="es-ES" sz="1800" dirty="0" smtClean="0"/>
              <a:t>Solicitar al Poder Ejecutivo disponga la construcción de un paso bajo o sobre nivel en las vías del ferrocarril ex  </a:t>
            </a:r>
            <a:r>
              <a:rPr lang="es-ES" sz="1800" dirty="0" err="1" smtClean="0"/>
              <a:t>Gral</a:t>
            </a:r>
            <a:r>
              <a:rPr lang="es-ES" sz="1800" dirty="0" smtClean="0"/>
              <a:t> Roca en  su  intersección con la Av. Piazza y en el cruce con la Av.  Juan B Justo de la ciudad de Azul, Bs As</a:t>
            </a:r>
          </a:p>
          <a:p>
            <a:pPr>
              <a:buFont typeface="Arial" pitchFamily="34" charset="0"/>
              <a:buChar char="•"/>
            </a:pPr>
            <a:r>
              <a:rPr lang="es-ES" sz="1800" dirty="0" smtClean="0">
                <a:solidFill>
                  <a:schemeClr val="accent5">
                    <a:lumMod val="60000"/>
                    <a:lumOff val="40000"/>
                  </a:schemeClr>
                </a:solidFill>
              </a:rPr>
              <a:t>Solicitar al Poder Ejecutivo disponga ampliar la convocatoria para contratar la formulación del proyecto técnico de obra de construcción de la Autovía Ruta Nacional Nº3 en el tramo Las Flores – Azul – hasta la localidad de Chillar.</a:t>
            </a:r>
          </a:p>
          <a:p>
            <a:pPr>
              <a:buFont typeface="Arial" pitchFamily="34" charset="0"/>
              <a:buChar char="•"/>
            </a:pPr>
            <a:endParaRPr lang="es-ES" sz="1800" dirty="0" smtClean="0"/>
          </a:p>
          <a:p>
            <a:pPr algn="l">
              <a:buFont typeface="Arial" pitchFamily="34" charset="0"/>
              <a:buChar char="•"/>
            </a:pPr>
            <a:r>
              <a:rPr lang="es-ES" sz="1800" dirty="0" smtClean="0"/>
              <a:t>Solicitar al Poder Ejecutivo disponga las medidas </a:t>
            </a:r>
          </a:p>
          <a:p>
            <a:pPr algn="l">
              <a:buFont typeface="Arial" pitchFamily="34" charset="0"/>
              <a:buChar char="•"/>
            </a:pPr>
            <a:r>
              <a:rPr lang="es-ES" sz="1800" dirty="0" smtClean="0"/>
              <a:t>necesarias para la construcción de un puente peatonal </a:t>
            </a:r>
          </a:p>
          <a:p>
            <a:pPr algn="l">
              <a:buFont typeface="Arial" pitchFamily="34" charset="0"/>
              <a:buChar char="•"/>
            </a:pPr>
            <a:r>
              <a:rPr lang="es-ES" sz="1800" dirty="0" smtClean="0"/>
              <a:t>sobre nivel en la Ruta Nacional Nº3 Km 298 jurisdicción </a:t>
            </a:r>
          </a:p>
          <a:p>
            <a:pPr algn="l">
              <a:buFont typeface="Arial" pitchFamily="34" charset="0"/>
              <a:buChar char="•"/>
            </a:pPr>
            <a:r>
              <a:rPr lang="es-ES" sz="1800" dirty="0" smtClean="0"/>
              <a:t>del Partido de Azul, provincia de Buenos Aires</a:t>
            </a:r>
          </a:p>
          <a:p>
            <a:pPr>
              <a:buFont typeface="Arial" pitchFamily="34" charset="0"/>
              <a:buChar char="•"/>
            </a:pPr>
            <a:endParaRPr lang="es-ES" sz="1800" dirty="0" smtClean="0"/>
          </a:p>
          <a:p>
            <a:endParaRPr lang="es-ES" sz="1800" dirty="0" smtClean="0"/>
          </a:p>
          <a:p>
            <a:endParaRPr lang="es-ES" sz="1800" dirty="0" smtClean="0"/>
          </a:p>
          <a:p>
            <a:endParaRPr lang="es-ES" sz="1800" dirty="0" smtClean="0">
              <a:solidFill>
                <a:schemeClr val="bg2">
                  <a:lumMod val="20000"/>
                  <a:lumOff val="80000"/>
                </a:schemeClr>
              </a:solidFill>
            </a:endParaRPr>
          </a:p>
          <a:p>
            <a:pPr algn="l"/>
            <a:endParaRPr lang="es-ES" sz="1800" dirty="0" smtClean="0"/>
          </a:p>
        </p:txBody>
      </p:sp>
      <p:sp>
        <p:nvSpPr>
          <p:cNvPr id="6" name="5 Marcador de pie de página"/>
          <p:cNvSpPr>
            <a:spLocks noGrp="1"/>
          </p:cNvSpPr>
          <p:nvPr>
            <p:ph type="ftr" sz="quarter" idx="11"/>
          </p:nvPr>
        </p:nvSpPr>
        <p:spPr/>
        <p:txBody>
          <a:bodyPr/>
          <a:lstStyle/>
          <a:p>
            <a:r>
              <a:rPr lang="es-ES" smtClean="0"/>
              <a:t>Omar Duclós - Diputado Nacional - Gestión 2014 www.omarduclos.com.ar</a:t>
            </a:r>
            <a:endParaRPr lang="es-ES"/>
          </a:p>
        </p:txBody>
      </p:sp>
      <p:pic>
        <p:nvPicPr>
          <p:cNvPr id="7" name="6 Imagen" descr="GEN-logo.jpg"/>
          <p:cNvPicPr>
            <a:picLocks noChangeAspect="1"/>
          </p:cNvPicPr>
          <p:nvPr/>
        </p:nvPicPr>
        <p:blipFill>
          <a:blip r:embed="rId3" cstate="print"/>
          <a:stretch>
            <a:fillRect/>
          </a:stretch>
        </p:blipFill>
        <p:spPr>
          <a:xfrm>
            <a:off x="6300192" y="5085184"/>
            <a:ext cx="2614659" cy="1584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188640"/>
            <a:ext cx="8229600" cy="1152128"/>
          </a:xfrm>
        </p:spPr>
        <p:txBody>
          <a:bodyPr>
            <a:normAutofit/>
          </a:bodyPr>
          <a:lstStyle/>
          <a:p>
            <a:r>
              <a:rPr lang="es-ES" sz="2800" dirty="0" smtClean="0">
                <a:solidFill>
                  <a:schemeClr val="tx1">
                    <a:lumMod val="75000"/>
                  </a:schemeClr>
                </a:solidFill>
              </a:rPr>
              <a:t>Proyectos VINCULADOS A LA CIUDAD DE AZUL Y LA REGIÓN</a:t>
            </a:r>
            <a:endParaRPr lang="es-ES" sz="2800" dirty="0">
              <a:solidFill>
                <a:schemeClr val="tx1">
                  <a:lumMod val="75000"/>
                </a:schemeClr>
              </a:solidFill>
            </a:endParaRPr>
          </a:p>
        </p:txBody>
      </p:sp>
      <p:sp>
        <p:nvSpPr>
          <p:cNvPr id="3" name="2 Subtítulo"/>
          <p:cNvSpPr>
            <a:spLocks noGrp="1"/>
          </p:cNvSpPr>
          <p:nvPr>
            <p:ph type="subTitle" idx="1"/>
          </p:nvPr>
        </p:nvSpPr>
        <p:spPr>
          <a:xfrm>
            <a:off x="251520" y="1628800"/>
            <a:ext cx="8640960" cy="5400600"/>
          </a:xfrm>
        </p:spPr>
        <p:txBody>
          <a:bodyPr>
            <a:normAutofit/>
          </a:bodyPr>
          <a:lstStyle/>
          <a:p>
            <a:endParaRPr lang="es-ES" sz="1800" dirty="0" smtClean="0"/>
          </a:p>
          <a:p>
            <a:pPr algn="l"/>
            <a:r>
              <a:rPr lang="es-ES" sz="1800" b="1" dirty="0" smtClean="0">
                <a:solidFill>
                  <a:schemeClr val="accent1">
                    <a:lumMod val="40000"/>
                    <a:lumOff val="60000"/>
                  </a:schemeClr>
                </a:solidFill>
              </a:rPr>
              <a:t>. Solicitud de instrumentación del convenio firmado el día 8 de Febrero de 2007 entre el Estado Nacional y la provincia de Bs As, para transferir los servicios ferroviarios de transporte de pasajeros interurbano al Estado Nacional.</a:t>
            </a:r>
          </a:p>
          <a:p>
            <a:pPr algn="l"/>
            <a:endParaRPr lang="es-ES" sz="1800" dirty="0" smtClean="0">
              <a:solidFill>
                <a:schemeClr val="bg2">
                  <a:lumMod val="20000"/>
                  <a:lumOff val="80000"/>
                </a:schemeClr>
              </a:solidFill>
            </a:endParaRPr>
          </a:p>
          <a:p>
            <a:pPr algn="l"/>
            <a:r>
              <a:rPr lang="es-ES" sz="1800" dirty="0" smtClean="0">
                <a:solidFill>
                  <a:schemeClr val="bg2">
                    <a:lumMod val="20000"/>
                    <a:lumOff val="80000"/>
                  </a:schemeClr>
                </a:solidFill>
              </a:rPr>
              <a:t>. Solicitar al Poder Ejecutivo Nacional disponga las medidas necesarias para realizar las obras de construcción de la autovía de </a:t>
            </a:r>
            <a:r>
              <a:rPr lang="es-ES" sz="1800" dirty="0" err="1" smtClean="0">
                <a:solidFill>
                  <a:schemeClr val="bg2">
                    <a:lumMod val="20000"/>
                    <a:lumOff val="80000"/>
                  </a:schemeClr>
                </a:solidFill>
              </a:rPr>
              <a:t>dobre</a:t>
            </a:r>
            <a:r>
              <a:rPr lang="es-ES" sz="1800" dirty="0" smtClean="0">
                <a:solidFill>
                  <a:schemeClr val="bg2">
                    <a:lumMod val="20000"/>
                    <a:lumOff val="80000"/>
                  </a:schemeClr>
                </a:solidFill>
              </a:rPr>
              <a:t> vía de circulación por mano de la ruta nacional 205, tramo Cañuelas – Saladillo,  </a:t>
            </a:r>
            <a:r>
              <a:rPr lang="es-ES" sz="1800" dirty="0" err="1" smtClean="0">
                <a:solidFill>
                  <a:schemeClr val="bg2">
                    <a:lumMod val="20000"/>
                    <a:lumOff val="80000"/>
                  </a:schemeClr>
                </a:solidFill>
              </a:rPr>
              <a:t>pcia</a:t>
            </a:r>
            <a:r>
              <a:rPr lang="es-ES" sz="1800" dirty="0" smtClean="0">
                <a:solidFill>
                  <a:schemeClr val="bg2">
                    <a:lumMod val="20000"/>
                    <a:lumOff val="80000"/>
                  </a:schemeClr>
                </a:solidFill>
              </a:rPr>
              <a:t> de Bs As.</a:t>
            </a:r>
            <a:endParaRPr lang="es-ES" sz="1800" dirty="0">
              <a:solidFill>
                <a:schemeClr val="accent5">
                  <a:lumMod val="60000"/>
                  <a:lumOff val="40000"/>
                </a:schemeClr>
              </a:solidFill>
            </a:endParaRPr>
          </a:p>
          <a:p>
            <a:pPr algn="l"/>
            <a:endParaRPr lang="es-ES" sz="1800" dirty="0" smtClean="0">
              <a:solidFill>
                <a:schemeClr val="accent5">
                  <a:lumMod val="60000"/>
                  <a:lumOff val="40000"/>
                </a:schemeClr>
              </a:solidFill>
            </a:endParaRPr>
          </a:p>
          <a:p>
            <a:pPr algn="l"/>
            <a:r>
              <a:rPr lang="es-ES" sz="1800" dirty="0" smtClean="0">
                <a:solidFill>
                  <a:schemeClr val="accent5">
                    <a:lumMod val="60000"/>
                    <a:lumOff val="40000"/>
                  </a:schemeClr>
                </a:solidFill>
              </a:rPr>
              <a:t>. </a:t>
            </a:r>
            <a:r>
              <a:rPr lang="es-ES" sz="1800" dirty="0" smtClean="0"/>
              <a:t>Declarar de interés de la Honorable Cámara el Libro “Historia de la Arquitectura de Azul”, </a:t>
            </a:r>
            <a:r>
              <a:rPr lang="es-ES" sz="1800" smtClean="0"/>
              <a:t>del Arq</a:t>
            </a:r>
            <a:r>
              <a:rPr lang="es-ES" sz="1800" dirty="0" smtClean="0"/>
              <a:t>. Augusto </a:t>
            </a:r>
            <a:r>
              <a:rPr lang="es-ES" sz="1800" dirty="0" err="1" smtClean="0"/>
              <a:t>Rocca</a:t>
            </a:r>
            <a:r>
              <a:rPr lang="es-ES" sz="1800" dirty="0" smtClean="0"/>
              <a:t>.</a:t>
            </a:r>
          </a:p>
          <a:p>
            <a:pPr algn="l"/>
            <a:endParaRPr lang="es-ES" sz="1800" dirty="0" smtClean="0">
              <a:solidFill>
                <a:schemeClr val="bg2">
                  <a:lumMod val="20000"/>
                  <a:lumOff val="80000"/>
                </a:schemeClr>
              </a:solidFill>
            </a:endParaRPr>
          </a:p>
          <a:p>
            <a:pPr algn="r"/>
            <a:endParaRPr lang="es-ES" sz="1800" dirty="0"/>
          </a:p>
        </p:txBody>
      </p:sp>
      <p:sp>
        <p:nvSpPr>
          <p:cNvPr id="6" name="5 Marcador de pie de página"/>
          <p:cNvSpPr>
            <a:spLocks noGrp="1"/>
          </p:cNvSpPr>
          <p:nvPr>
            <p:ph type="ftr" sz="quarter" idx="11"/>
          </p:nvPr>
        </p:nvSpPr>
        <p:spPr/>
        <p:txBody>
          <a:bodyPr/>
          <a:lstStyle/>
          <a:p>
            <a:r>
              <a:rPr lang="es-ES" smtClean="0"/>
              <a:t>Omar Duclós - Diputado Nacional - Gestión 2014 www.omarduclos.com.ar</a:t>
            </a:r>
            <a:endParaRPr lang="es-E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0"/>
            <a:ext cx="8229600" cy="1152128"/>
          </a:xfrm>
        </p:spPr>
        <p:txBody>
          <a:bodyPr>
            <a:normAutofit/>
          </a:bodyPr>
          <a:lstStyle/>
          <a:p>
            <a:r>
              <a:rPr lang="es-ES" sz="2800" dirty="0" smtClean="0">
                <a:solidFill>
                  <a:schemeClr val="tx1">
                    <a:lumMod val="75000"/>
                  </a:schemeClr>
                </a:solidFill>
              </a:rPr>
              <a:t>Proyectos VINCULADOS A LA CIUDAD DE AZUL Y LA REGIÓN</a:t>
            </a:r>
            <a:endParaRPr lang="es-ES" sz="2800" dirty="0">
              <a:solidFill>
                <a:schemeClr val="tx1">
                  <a:lumMod val="75000"/>
                </a:schemeClr>
              </a:solidFill>
            </a:endParaRPr>
          </a:p>
        </p:txBody>
      </p:sp>
      <p:sp>
        <p:nvSpPr>
          <p:cNvPr id="3" name="2 Subtítulo"/>
          <p:cNvSpPr>
            <a:spLocks noGrp="1"/>
          </p:cNvSpPr>
          <p:nvPr>
            <p:ph type="subTitle" idx="1"/>
          </p:nvPr>
        </p:nvSpPr>
        <p:spPr>
          <a:xfrm>
            <a:off x="107504" y="1340768"/>
            <a:ext cx="8640960" cy="5184576"/>
          </a:xfrm>
        </p:spPr>
        <p:txBody>
          <a:bodyPr>
            <a:normAutofit fontScale="85000" lnSpcReduction="10000"/>
          </a:bodyPr>
          <a:lstStyle/>
          <a:p>
            <a:pPr algn="l"/>
            <a:endParaRPr lang="es-ES" sz="1900" dirty="0" smtClean="0">
              <a:solidFill>
                <a:schemeClr val="bg2">
                  <a:lumMod val="20000"/>
                  <a:lumOff val="80000"/>
                </a:schemeClr>
              </a:solidFill>
            </a:endParaRPr>
          </a:p>
          <a:p>
            <a:pPr algn="l"/>
            <a:r>
              <a:rPr lang="es-ES" sz="1900" dirty="0" smtClean="0">
                <a:solidFill>
                  <a:srgbClr val="00B0F0"/>
                </a:solidFill>
              </a:rPr>
              <a:t>Declarar de interés de la Cámara de Diputados el largometraje “</a:t>
            </a:r>
            <a:r>
              <a:rPr lang="es-ES" sz="1900" dirty="0" err="1" smtClean="0">
                <a:solidFill>
                  <a:srgbClr val="00B0F0"/>
                </a:solidFill>
              </a:rPr>
              <a:t>Sonno</a:t>
            </a:r>
            <a:r>
              <a:rPr lang="es-ES" sz="1900" dirty="0" smtClean="0">
                <a:solidFill>
                  <a:srgbClr val="00B0F0"/>
                </a:solidFill>
              </a:rPr>
              <a:t> </a:t>
            </a:r>
            <a:r>
              <a:rPr lang="es-ES" sz="1900" dirty="0" err="1" smtClean="0">
                <a:solidFill>
                  <a:srgbClr val="00B0F0"/>
                </a:solidFill>
              </a:rPr>
              <a:t>Profondo</a:t>
            </a:r>
            <a:r>
              <a:rPr lang="es-ES" sz="1900" dirty="0" smtClean="0">
                <a:solidFill>
                  <a:srgbClr val="00B0F0"/>
                </a:solidFill>
              </a:rPr>
              <a:t> – Sueño Profundo” estrenado en el 2013 y filmado en varias ciudades de la provincia de Bs As</a:t>
            </a:r>
          </a:p>
          <a:p>
            <a:pPr algn="l"/>
            <a:endParaRPr lang="es-ES" sz="1900" dirty="0" smtClean="0">
              <a:solidFill>
                <a:srgbClr val="00B0F0"/>
              </a:solidFill>
            </a:endParaRPr>
          </a:p>
          <a:p>
            <a:pPr algn="l"/>
            <a:r>
              <a:rPr lang="es-ES" sz="1900" dirty="0" smtClean="0"/>
              <a:t>Declarar de interés de la Cámara de Diputados el “II encuentro provincial de Dirigentes”, organizado por el Colegio de Abogados de la provincia de Buenos Aires, la Fundación Ciencias Jurídicas y Sociales y la caja de previsión para abogados de la </a:t>
            </a:r>
            <a:r>
              <a:rPr lang="es-ES" sz="1900" dirty="0" err="1" smtClean="0"/>
              <a:t>pcia</a:t>
            </a:r>
            <a:r>
              <a:rPr lang="es-ES" sz="1900" dirty="0" smtClean="0"/>
              <a:t> de Buenos Aires.</a:t>
            </a:r>
          </a:p>
          <a:p>
            <a:pPr algn="l"/>
            <a:endParaRPr lang="es-ES" sz="1900" dirty="0" smtClean="0"/>
          </a:p>
          <a:p>
            <a:pPr algn="l">
              <a:buFont typeface="Arial" pitchFamily="34" charset="0"/>
              <a:buChar char="•"/>
            </a:pPr>
            <a:r>
              <a:rPr lang="es-ES" sz="1900" dirty="0" smtClean="0"/>
              <a:t>Declarar de interés de la Honorable Cámara el libro “Teatro Español de Azul. Testimonio de  Identidad, cultura y desarrollo comunitario”, cuyo autor es el contador Carlos W. </a:t>
            </a:r>
            <a:r>
              <a:rPr lang="es-ES" sz="1900" dirty="0" err="1" smtClean="0"/>
              <a:t>Filipetti</a:t>
            </a:r>
            <a:endParaRPr lang="es-ES" sz="1900" dirty="0" smtClean="0"/>
          </a:p>
          <a:p>
            <a:pPr algn="l"/>
            <a:endParaRPr lang="es-ES" sz="1900" dirty="0" smtClean="0"/>
          </a:p>
          <a:p>
            <a:pPr algn="l">
              <a:buFont typeface="Arial" pitchFamily="34" charset="0"/>
              <a:buChar char="•"/>
            </a:pPr>
            <a:r>
              <a:rPr lang="es-ES" sz="1900" dirty="0" smtClean="0">
                <a:solidFill>
                  <a:schemeClr val="bg2">
                    <a:lumMod val="20000"/>
                    <a:lumOff val="80000"/>
                  </a:schemeClr>
                </a:solidFill>
              </a:rPr>
              <a:t>Declarar de interés de la Honorable Cámara de Diputados de la Nación la “27 Fiesta Provincial y 19 Fiesta Nacional de la Miel” a realizarse del 6 al 8 de Junio de 2014 en la ciudad de Azul.</a:t>
            </a:r>
          </a:p>
          <a:p>
            <a:pPr algn="l">
              <a:buFont typeface="Arial" pitchFamily="34" charset="0"/>
              <a:buChar char="•"/>
            </a:pPr>
            <a:endParaRPr lang="es-ES" sz="1900" dirty="0" smtClean="0">
              <a:solidFill>
                <a:schemeClr val="bg2">
                  <a:lumMod val="20000"/>
                  <a:lumOff val="80000"/>
                </a:schemeClr>
              </a:solidFill>
            </a:endParaRPr>
          </a:p>
          <a:p>
            <a:pPr algn="l">
              <a:buFont typeface="Arial" pitchFamily="34" charset="0"/>
              <a:buChar char="•"/>
            </a:pPr>
            <a:r>
              <a:rPr lang="es-ES" sz="1900" dirty="0" smtClean="0">
                <a:solidFill>
                  <a:schemeClr val="bg2">
                    <a:lumMod val="20000"/>
                    <a:lumOff val="80000"/>
                  </a:schemeClr>
                </a:solidFill>
              </a:rPr>
              <a:t>Declarar de Interés de la H. Cámara  de  Diputados de la  Nación la "Diplomatura de  Enseñanza  en Derechos  Humanos" que será dictada por  la Facultad de Derecho de  la Universidad Nacional del  Centro de la Provincia de  Buenos Aires, con sede en la  Ciudad de Azul, a partir del  26 de  septiembre de 2014,  a través de su Centro de  Investigación y Posgrado.</a:t>
            </a:r>
            <a:endParaRPr lang="es-ES" sz="2400" dirty="0" smtClean="0">
              <a:solidFill>
                <a:srgbClr val="00B0F0"/>
              </a:solidFill>
            </a:endParaRPr>
          </a:p>
          <a:p>
            <a:pPr algn="l"/>
            <a:endParaRPr lang="es-ES" sz="2200" dirty="0" smtClean="0">
              <a:solidFill>
                <a:schemeClr val="bg2">
                  <a:lumMod val="20000"/>
                  <a:lumOff val="80000"/>
                </a:schemeClr>
              </a:solidFill>
            </a:endParaRPr>
          </a:p>
          <a:p>
            <a:pPr algn="r"/>
            <a:endParaRPr lang="es-ES" sz="2400" dirty="0" smtClean="0"/>
          </a:p>
          <a:p>
            <a:pPr algn="r"/>
            <a:endParaRPr lang="es-ES" sz="1600" dirty="0" smtClean="0"/>
          </a:p>
          <a:p>
            <a:pPr algn="r"/>
            <a:endParaRPr lang="es-ES" sz="1800" dirty="0" smtClean="0"/>
          </a:p>
          <a:p>
            <a:pPr algn="r"/>
            <a:endParaRPr lang="es-ES" sz="1800" dirty="0"/>
          </a:p>
        </p:txBody>
      </p:sp>
      <p:sp>
        <p:nvSpPr>
          <p:cNvPr id="6" name="5 Marcador de pie de página"/>
          <p:cNvSpPr>
            <a:spLocks noGrp="1"/>
          </p:cNvSpPr>
          <p:nvPr>
            <p:ph type="ftr" sz="quarter" idx="11"/>
          </p:nvPr>
        </p:nvSpPr>
        <p:spPr/>
        <p:txBody>
          <a:bodyPr/>
          <a:lstStyle/>
          <a:p>
            <a:r>
              <a:rPr lang="es-ES" smtClean="0"/>
              <a:t>Omar Duclós - Diputado Nacional - Gestión 2014 www.omarduclos.com.ar</a:t>
            </a:r>
            <a:endParaRPr lang="es-E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404664"/>
            <a:ext cx="8229600" cy="1152128"/>
          </a:xfrm>
        </p:spPr>
        <p:txBody>
          <a:bodyPr>
            <a:normAutofit/>
          </a:bodyPr>
          <a:lstStyle/>
          <a:p>
            <a:r>
              <a:rPr lang="es-ES" sz="2800" dirty="0" smtClean="0">
                <a:solidFill>
                  <a:schemeClr val="accent3">
                    <a:lumMod val="60000"/>
                    <a:lumOff val="40000"/>
                  </a:schemeClr>
                </a:solidFill>
              </a:rPr>
              <a:t>Proyectos VINCULADOS A LA COMISIÓN DE TURISMO</a:t>
            </a:r>
            <a:endParaRPr lang="es-ES" sz="2800" dirty="0">
              <a:solidFill>
                <a:schemeClr val="accent3">
                  <a:lumMod val="60000"/>
                  <a:lumOff val="40000"/>
                </a:schemeClr>
              </a:solidFill>
            </a:endParaRPr>
          </a:p>
        </p:txBody>
      </p:sp>
      <p:sp>
        <p:nvSpPr>
          <p:cNvPr id="6" name="5 Marcador de pie de página"/>
          <p:cNvSpPr>
            <a:spLocks noGrp="1"/>
          </p:cNvSpPr>
          <p:nvPr>
            <p:ph type="ftr" sz="quarter" idx="11"/>
          </p:nvPr>
        </p:nvSpPr>
        <p:spPr/>
        <p:txBody>
          <a:bodyPr/>
          <a:lstStyle/>
          <a:p>
            <a:r>
              <a:rPr lang="es-ES" smtClean="0"/>
              <a:t>Omar Duclós - Diputado Nacional - Gestión 2014 www.omarduclos.com.ar</a:t>
            </a:r>
            <a:endParaRPr lang="es-ES" dirty="0"/>
          </a:p>
        </p:txBody>
      </p:sp>
      <p:sp>
        <p:nvSpPr>
          <p:cNvPr id="8" name="7 CuadroTexto"/>
          <p:cNvSpPr txBox="1"/>
          <p:nvPr/>
        </p:nvSpPr>
        <p:spPr>
          <a:xfrm>
            <a:off x="323528" y="1844825"/>
            <a:ext cx="8136904" cy="5047536"/>
          </a:xfrm>
          <a:prstGeom prst="rect">
            <a:avLst/>
          </a:prstGeom>
          <a:noFill/>
        </p:spPr>
        <p:txBody>
          <a:bodyPr wrap="square" rtlCol="0">
            <a:spAutoFit/>
          </a:bodyPr>
          <a:lstStyle/>
          <a:p>
            <a:pPr algn="ctr"/>
            <a:endParaRPr lang="es-ES" dirty="0" smtClean="0"/>
          </a:p>
          <a:p>
            <a:pPr algn="just"/>
            <a:r>
              <a:rPr lang="es-ES" dirty="0" smtClean="0"/>
              <a:t>. Modificación de la Ley Nº 11723 de régimen legal de la propiedad intelectual. </a:t>
            </a:r>
          </a:p>
          <a:p>
            <a:pPr algn="just"/>
            <a:r>
              <a:rPr lang="es-ES" dirty="0" smtClean="0"/>
              <a:t>Exención del pago de derechos de autor, intérpretes y productores de fonogramas en espacios no comunes de hoteles y establecimientos comerciales que ofrezcan hospedaje o alojamiento</a:t>
            </a:r>
          </a:p>
          <a:p>
            <a:pPr algn="just"/>
            <a:endParaRPr lang="es-ES" dirty="0" smtClean="0"/>
          </a:p>
          <a:p>
            <a:pPr algn="just"/>
            <a:r>
              <a:rPr lang="es-ES" dirty="0" smtClean="0"/>
              <a:t>. Proyecto para modificar la Ley  de locaciones urbanas 23.091 que actualmente regula de manera insuficiente la locación de bienes inmuebles con destino transitorio  y turístico. Establece la creación de un registro nacional de propietarios/usufructuarios locadores, a cargo del Ministerio de Turismo de la Nación y su regulación tributaria.</a:t>
            </a:r>
          </a:p>
          <a:p>
            <a:pPr algn="just"/>
            <a:endParaRPr lang="es-ES" dirty="0" smtClean="0"/>
          </a:p>
          <a:p>
            <a:pPr algn="just"/>
            <a:r>
              <a:rPr lang="es-ES" dirty="0" smtClean="0"/>
              <a:t>. Declarar de interés de la Cámara, el torneo de Rugby denominado </a:t>
            </a:r>
            <a:r>
              <a:rPr lang="es-ES" dirty="0" err="1" smtClean="0"/>
              <a:t>Seven</a:t>
            </a:r>
            <a:r>
              <a:rPr lang="es-ES" dirty="0" smtClean="0"/>
              <a:t> Nacional Playero, en su 6ª edición a realizarse en </a:t>
            </a:r>
            <a:r>
              <a:rPr lang="es-ES" dirty="0" err="1" smtClean="0"/>
              <a:t>Pinamar</a:t>
            </a:r>
            <a:endParaRPr lang="es-ES" dirty="0" smtClean="0"/>
          </a:p>
          <a:p>
            <a:pPr algn="just"/>
            <a:endParaRPr lang="es-ES" dirty="0" smtClean="0"/>
          </a:p>
          <a:p>
            <a:pPr algn="ctr"/>
            <a:endParaRPr lang="es-ES" sz="1600" dirty="0" smtClean="0"/>
          </a:p>
          <a:p>
            <a:endParaRPr lang="es-E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188640"/>
            <a:ext cx="8229600" cy="1152128"/>
          </a:xfrm>
        </p:spPr>
        <p:txBody>
          <a:bodyPr>
            <a:normAutofit/>
          </a:bodyPr>
          <a:lstStyle/>
          <a:p>
            <a:r>
              <a:rPr lang="es-ES" sz="2800" dirty="0" smtClean="0">
                <a:solidFill>
                  <a:schemeClr val="accent3">
                    <a:lumMod val="60000"/>
                    <a:lumOff val="40000"/>
                  </a:schemeClr>
                </a:solidFill>
              </a:rPr>
              <a:t>Proyectos VINCULADOS A LA COMISIÓN DE TURISMO</a:t>
            </a:r>
            <a:endParaRPr lang="es-ES" sz="2800" dirty="0">
              <a:solidFill>
                <a:schemeClr val="accent3">
                  <a:lumMod val="60000"/>
                  <a:lumOff val="40000"/>
                </a:schemeClr>
              </a:solidFill>
            </a:endParaRPr>
          </a:p>
        </p:txBody>
      </p:sp>
      <p:sp>
        <p:nvSpPr>
          <p:cNvPr id="6" name="5 Marcador de pie de página"/>
          <p:cNvSpPr>
            <a:spLocks noGrp="1"/>
          </p:cNvSpPr>
          <p:nvPr>
            <p:ph type="ftr" sz="quarter" idx="11"/>
          </p:nvPr>
        </p:nvSpPr>
        <p:spPr/>
        <p:txBody>
          <a:bodyPr/>
          <a:lstStyle/>
          <a:p>
            <a:r>
              <a:rPr lang="es-ES" smtClean="0"/>
              <a:t>Omar Duclós - Diputado Nacional - Gestión 2014 www.omarduclos.com.ar</a:t>
            </a:r>
            <a:endParaRPr lang="es-ES" dirty="0"/>
          </a:p>
        </p:txBody>
      </p:sp>
      <p:sp>
        <p:nvSpPr>
          <p:cNvPr id="9" name="8 CuadroTexto"/>
          <p:cNvSpPr txBox="1"/>
          <p:nvPr/>
        </p:nvSpPr>
        <p:spPr>
          <a:xfrm>
            <a:off x="251520" y="1916832"/>
            <a:ext cx="8280920" cy="4247317"/>
          </a:xfrm>
          <a:prstGeom prst="rect">
            <a:avLst/>
          </a:prstGeom>
          <a:noFill/>
        </p:spPr>
        <p:txBody>
          <a:bodyPr wrap="square" rtlCol="0">
            <a:spAutoFit/>
          </a:bodyPr>
          <a:lstStyle/>
          <a:p>
            <a:pPr algn="ctr"/>
            <a:r>
              <a:rPr lang="es-ES" dirty="0" smtClean="0"/>
              <a:t>Declarar de interés de la H Cámara la primera edición del premio BUEN </a:t>
            </a:r>
          </a:p>
          <a:p>
            <a:pPr algn="ctr"/>
            <a:r>
              <a:rPr lang="es-ES" dirty="0" smtClean="0"/>
              <a:t>ANFITRIÓN, promovido por la cámara de Turismo Regional La Plata</a:t>
            </a:r>
          </a:p>
          <a:p>
            <a:pPr algn="ctr"/>
            <a:r>
              <a:rPr lang="es-ES" dirty="0" smtClean="0"/>
              <a:t>Declarar de interés de la Honorable Cámara la V edición de la fiesta “Una Pascua Gigante”, a celebrarse del 10 al 20 de Abril de 2014 , en la ciudad de Miramar, Bs As.</a:t>
            </a:r>
          </a:p>
          <a:p>
            <a:pPr algn="ctr"/>
            <a:endParaRPr lang="es-ES" dirty="0" smtClean="0"/>
          </a:p>
          <a:p>
            <a:pPr algn="ctr"/>
            <a:r>
              <a:rPr lang="es-ES" dirty="0" smtClean="0"/>
              <a:t>Declarar de interés de la H Cámara la 40 edición y el 20 aniversario de la fiesta “Huella de Fortines, a realizarse del 19 al 20 de Abril de 2014 en la ciudad de Carlos Casares, Bs As.</a:t>
            </a:r>
          </a:p>
          <a:p>
            <a:pPr algn="ctr"/>
            <a:endParaRPr lang="es-ES" dirty="0" smtClean="0"/>
          </a:p>
          <a:p>
            <a:pPr algn="ctr"/>
            <a:r>
              <a:rPr lang="es-ES" dirty="0" smtClean="0"/>
              <a:t>Declarar de interés de la Cámara de Diputados de la Nación la “19 edición de la feria Internacional de Turismo” –FIT 2014-, a realizarse del 25 al 28 de octubre de 2014 en Bs As.</a:t>
            </a:r>
          </a:p>
          <a:p>
            <a:pPr algn="ctr"/>
            <a:endParaRPr lang="es-ES" dirty="0" smtClean="0"/>
          </a:p>
          <a:p>
            <a:pPr algn="ctr"/>
            <a:endParaRPr lang="es-E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404664"/>
            <a:ext cx="8229600" cy="1152128"/>
          </a:xfrm>
        </p:spPr>
        <p:txBody>
          <a:bodyPr>
            <a:normAutofit/>
          </a:bodyPr>
          <a:lstStyle/>
          <a:p>
            <a:r>
              <a:rPr lang="es-ES" sz="2800" dirty="0" smtClean="0">
                <a:solidFill>
                  <a:schemeClr val="accent3">
                    <a:lumMod val="60000"/>
                    <a:lumOff val="40000"/>
                  </a:schemeClr>
                </a:solidFill>
              </a:rPr>
              <a:t>Proyectos VINCULADOS A LA COMISIÓN DE TURISMO</a:t>
            </a:r>
            <a:endParaRPr lang="es-ES" sz="2800" dirty="0">
              <a:solidFill>
                <a:schemeClr val="accent3">
                  <a:lumMod val="60000"/>
                  <a:lumOff val="40000"/>
                </a:schemeClr>
              </a:solidFill>
            </a:endParaRPr>
          </a:p>
        </p:txBody>
      </p:sp>
      <p:sp>
        <p:nvSpPr>
          <p:cNvPr id="6" name="5 Marcador de pie de página"/>
          <p:cNvSpPr>
            <a:spLocks noGrp="1"/>
          </p:cNvSpPr>
          <p:nvPr>
            <p:ph type="ftr" sz="quarter" idx="11"/>
          </p:nvPr>
        </p:nvSpPr>
        <p:spPr/>
        <p:txBody>
          <a:bodyPr/>
          <a:lstStyle/>
          <a:p>
            <a:r>
              <a:rPr lang="es-ES" smtClean="0"/>
              <a:t>Omar Duclós - Diputado Nacional - Gestión 2014 www.omarduclos.com.ar</a:t>
            </a:r>
            <a:endParaRPr lang="es-ES" dirty="0"/>
          </a:p>
        </p:txBody>
      </p:sp>
      <p:sp>
        <p:nvSpPr>
          <p:cNvPr id="7" name="6 Subtítulo"/>
          <p:cNvSpPr>
            <a:spLocks noGrp="1"/>
          </p:cNvSpPr>
          <p:nvPr>
            <p:ph type="subTitle" idx="1"/>
          </p:nvPr>
        </p:nvSpPr>
        <p:spPr>
          <a:xfrm>
            <a:off x="539552" y="1988840"/>
            <a:ext cx="7992888" cy="4176464"/>
          </a:xfrm>
        </p:spPr>
        <p:txBody>
          <a:bodyPr>
            <a:normAutofit fontScale="92500" lnSpcReduction="10000"/>
          </a:bodyPr>
          <a:lstStyle/>
          <a:p>
            <a:r>
              <a:rPr lang="es-ES" sz="2000" dirty="0" smtClean="0"/>
              <a:t>Declarar de Interés de la Honorable Cámara de Diputados de la Nación la 16° Fiesta de la Pizza que se realizará el día 7 de Diciembre de 2014 en la Localidad de Roque Pérez, Provincia de Buenos Aires.</a:t>
            </a:r>
          </a:p>
          <a:p>
            <a:endParaRPr lang="es-ES" sz="2000" dirty="0" smtClean="0"/>
          </a:p>
          <a:p>
            <a:r>
              <a:rPr lang="es-ES" sz="2000" dirty="0" smtClean="0"/>
              <a:t>Proyecto de Ley para que se declare la ciudad de Saladillo, provincia de Buenos Aires,  “Capital Nacional del Helicóptero Argentino”</a:t>
            </a:r>
          </a:p>
          <a:p>
            <a:endParaRPr lang="es-ES" sz="2000" dirty="0" smtClean="0"/>
          </a:p>
          <a:p>
            <a:r>
              <a:rPr lang="es-ES" sz="2000" dirty="0" smtClean="0"/>
              <a:t>Declarar de interés de la Cámara las V Jornadas y el II Congreso Argentino de Ecologías de Paisajes, organizado por la </a:t>
            </a:r>
            <a:r>
              <a:rPr lang="es-ES" sz="2000" dirty="0" err="1" smtClean="0"/>
              <a:t>Asoc</a:t>
            </a:r>
            <a:r>
              <a:rPr lang="es-ES" sz="2000" dirty="0" smtClean="0"/>
              <a:t> Argentina de Ecología de Paisajes y el Instituto de Hidrología de Llanuras de Azul </a:t>
            </a:r>
          </a:p>
          <a:p>
            <a:endParaRPr lang="es-ES" sz="2000" dirty="0" smtClean="0"/>
          </a:p>
          <a:p>
            <a:endParaRPr lang="es-ES" sz="2000" dirty="0" smtClean="0"/>
          </a:p>
          <a:p>
            <a:r>
              <a:rPr lang="es-ES" sz="2000" dirty="0" smtClean="0"/>
              <a:t> </a:t>
            </a:r>
          </a:p>
          <a:p>
            <a:endParaRPr lang="es-ES" dirty="0" smtClean="0"/>
          </a:p>
          <a:p>
            <a:endParaRPr lang="es-E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normAutofit fontScale="90000"/>
          </a:bodyPr>
          <a:lstStyle/>
          <a:p>
            <a:r>
              <a:rPr lang="es-ES" dirty="0" smtClean="0">
                <a:solidFill>
                  <a:schemeClr val="accent3">
                    <a:lumMod val="60000"/>
                    <a:lumOff val="40000"/>
                  </a:schemeClr>
                </a:solidFill>
              </a:rPr>
              <a:t>Trabajo en comisiones</a:t>
            </a:r>
            <a:br>
              <a:rPr lang="es-ES" dirty="0" smtClean="0">
                <a:solidFill>
                  <a:schemeClr val="accent3">
                    <a:lumMod val="60000"/>
                    <a:lumOff val="40000"/>
                  </a:schemeClr>
                </a:solidFill>
              </a:rPr>
            </a:br>
            <a:r>
              <a:rPr lang="es-ES" dirty="0" smtClean="0">
                <a:solidFill>
                  <a:schemeClr val="tx1"/>
                </a:solidFill>
              </a:rPr>
              <a:t>Turismo</a:t>
            </a:r>
            <a:endParaRPr lang="es-ES" dirty="0">
              <a:solidFill>
                <a:schemeClr val="tx1"/>
              </a:solidFill>
            </a:endParaRPr>
          </a:p>
        </p:txBody>
      </p:sp>
      <p:sp>
        <p:nvSpPr>
          <p:cNvPr id="3" name="2 Marcador de contenido"/>
          <p:cNvSpPr>
            <a:spLocks noGrp="1"/>
          </p:cNvSpPr>
          <p:nvPr>
            <p:ph idx="1"/>
          </p:nvPr>
        </p:nvSpPr>
        <p:spPr>
          <a:xfrm>
            <a:off x="0" y="1268760"/>
            <a:ext cx="9144000" cy="4709160"/>
          </a:xfrm>
        </p:spPr>
        <p:txBody>
          <a:bodyPr>
            <a:normAutofit/>
          </a:bodyPr>
          <a:lstStyle/>
          <a:p>
            <a:pPr algn="ctr">
              <a:buNone/>
            </a:pPr>
            <a:r>
              <a:rPr lang="es-ES" sz="1800" b="1" dirty="0" smtClean="0">
                <a:solidFill>
                  <a:schemeClr val="accent6">
                    <a:lumMod val="60000"/>
                    <a:lumOff val="40000"/>
                  </a:schemeClr>
                </a:solidFill>
              </a:rPr>
              <a:t>Con la comisión de Turismo, que presido, sesionamos dentro y fuera del ámbito  legislativo. Viajamos a Entre Ríos (</a:t>
            </a:r>
            <a:r>
              <a:rPr lang="es-ES" sz="1800" b="1" dirty="0" err="1" smtClean="0">
                <a:solidFill>
                  <a:schemeClr val="accent6">
                    <a:lumMod val="60000"/>
                    <a:lumOff val="40000"/>
                  </a:schemeClr>
                </a:solidFill>
              </a:rPr>
              <a:t>Gualeguaychú</a:t>
            </a:r>
            <a:r>
              <a:rPr lang="es-ES" sz="1800" b="1" dirty="0" smtClean="0">
                <a:solidFill>
                  <a:schemeClr val="accent6">
                    <a:lumMod val="60000"/>
                    <a:lumOff val="40000"/>
                  </a:schemeClr>
                </a:solidFill>
              </a:rPr>
              <a:t> y Victoria) y Rosario donde mantuvimos reuniones con funcionarios locales y provinciales, y con distintas asociaciones privadas vinculadas al desarrollo turístico.</a:t>
            </a:r>
          </a:p>
          <a:p>
            <a:pPr algn="ctr">
              <a:buNone/>
            </a:pPr>
            <a:endParaRPr lang="es-ES" sz="1800" b="1" dirty="0" smtClean="0">
              <a:solidFill>
                <a:schemeClr val="accent6">
                  <a:lumMod val="60000"/>
                  <a:lumOff val="40000"/>
                </a:schemeClr>
              </a:solidFill>
            </a:endParaRPr>
          </a:p>
          <a:p>
            <a:pPr algn="ctr">
              <a:buNone/>
            </a:pPr>
            <a:r>
              <a:rPr lang="es-ES" sz="1800" b="1" dirty="0" smtClean="0">
                <a:solidFill>
                  <a:schemeClr val="accent6">
                    <a:lumMod val="60000"/>
                    <a:lumOff val="40000"/>
                  </a:schemeClr>
                </a:solidFill>
              </a:rPr>
              <a:t>También visitamos las localidades de Mercedes ,  Roque </a:t>
            </a:r>
            <a:r>
              <a:rPr lang="es-ES" sz="1800" b="1" dirty="0" err="1" smtClean="0">
                <a:solidFill>
                  <a:schemeClr val="accent6">
                    <a:lumMod val="60000"/>
                    <a:lumOff val="40000"/>
                  </a:schemeClr>
                </a:solidFill>
              </a:rPr>
              <a:t>Perez</a:t>
            </a:r>
            <a:r>
              <a:rPr lang="es-ES" sz="1800" b="1" dirty="0" smtClean="0">
                <a:solidFill>
                  <a:schemeClr val="accent6">
                    <a:lumMod val="60000"/>
                    <a:lumOff val="40000"/>
                  </a:schemeClr>
                </a:solidFill>
              </a:rPr>
              <a:t> y Villa </a:t>
            </a:r>
            <a:r>
              <a:rPr lang="es-ES" sz="1800" b="1" dirty="0" err="1" smtClean="0">
                <a:solidFill>
                  <a:schemeClr val="accent6">
                    <a:lumMod val="60000"/>
                    <a:lumOff val="40000"/>
                  </a:schemeClr>
                </a:solidFill>
              </a:rPr>
              <a:t>Gesell</a:t>
            </a:r>
            <a:r>
              <a:rPr lang="es-ES" sz="1800" b="1" dirty="0" smtClean="0">
                <a:solidFill>
                  <a:schemeClr val="accent6">
                    <a:lumMod val="60000"/>
                    <a:lumOff val="40000"/>
                  </a:schemeClr>
                </a:solidFill>
              </a:rPr>
              <a:t>, entre otras</a:t>
            </a:r>
          </a:p>
          <a:p>
            <a:pPr algn="ctr">
              <a:buNone/>
            </a:pPr>
            <a:endParaRPr lang="es-ES" sz="1800" b="1" dirty="0" smtClean="0">
              <a:solidFill>
                <a:schemeClr val="accent6">
                  <a:lumMod val="60000"/>
                  <a:lumOff val="40000"/>
                </a:schemeClr>
              </a:solidFill>
            </a:endParaRPr>
          </a:p>
          <a:p>
            <a:pPr algn="ctr">
              <a:buNone/>
            </a:pPr>
            <a:endParaRPr lang="es-ES" sz="1800" b="1" dirty="0" smtClean="0">
              <a:solidFill>
                <a:schemeClr val="accent6">
                  <a:lumMod val="60000"/>
                  <a:lumOff val="40000"/>
                </a:schemeClr>
              </a:solidFill>
            </a:endParaRPr>
          </a:p>
          <a:p>
            <a:endParaRPr lang="es-ES" dirty="0"/>
          </a:p>
        </p:txBody>
      </p:sp>
      <p:sp>
        <p:nvSpPr>
          <p:cNvPr id="4" name="3 Marcador de pie de página"/>
          <p:cNvSpPr>
            <a:spLocks noGrp="1"/>
          </p:cNvSpPr>
          <p:nvPr>
            <p:ph type="ftr" sz="quarter" idx="11"/>
          </p:nvPr>
        </p:nvSpPr>
        <p:spPr/>
        <p:txBody>
          <a:bodyPr/>
          <a:lstStyle/>
          <a:p>
            <a:r>
              <a:rPr lang="es-ES" smtClean="0"/>
              <a:t>Omar Duclós - Diputado Nacional - Gestión 2014 www.omarduclos.com.ar</a:t>
            </a:r>
            <a:endParaRPr lang="es-ES"/>
          </a:p>
        </p:txBody>
      </p:sp>
      <p:pic>
        <p:nvPicPr>
          <p:cNvPr id="5" name="4 Imagen" descr="Gesell.jpg"/>
          <p:cNvPicPr>
            <a:picLocks noChangeAspect="1"/>
          </p:cNvPicPr>
          <p:nvPr/>
        </p:nvPicPr>
        <p:blipFill>
          <a:blip r:embed="rId2" cstate="print"/>
          <a:stretch>
            <a:fillRect/>
          </a:stretch>
        </p:blipFill>
        <p:spPr>
          <a:xfrm>
            <a:off x="251520" y="3501008"/>
            <a:ext cx="2907815" cy="163564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7 Flecha derecha"/>
          <p:cNvSpPr/>
          <p:nvPr/>
        </p:nvSpPr>
        <p:spPr>
          <a:xfrm>
            <a:off x="3275856" y="3861048"/>
            <a:ext cx="72008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CuadroTexto"/>
          <p:cNvSpPr txBox="1"/>
          <p:nvPr/>
        </p:nvSpPr>
        <p:spPr>
          <a:xfrm>
            <a:off x="3995936" y="3645024"/>
            <a:ext cx="7797073" cy="646331"/>
          </a:xfrm>
          <a:prstGeom prst="rect">
            <a:avLst/>
          </a:prstGeom>
          <a:noFill/>
        </p:spPr>
        <p:txBody>
          <a:bodyPr wrap="square" rtlCol="0">
            <a:spAutoFit/>
          </a:bodyPr>
          <a:lstStyle/>
          <a:p>
            <a:r>
              <a:rPr lang="es-ES" dirty="0" smtClean="0">
                <a:solidFill>
                  <a:schemeClr val="accent6">
                    <a:lumMod val="60000"/>
                    <a:lumOff val="40000"/>
                  </a:schemeClr>
                </a:solidFill>
              </a:rPr>
              <a:t>Reunión en </a:t>
            </a:r>
            <a:r>
              <a:rPr lang="es-ES" dirty="0" err="1" smtClean="0">
                <a:solidFill>
                  <a:schemeClr val="accent6">
                    <a:lumMod val="60000"/>
                    <a:lumOff val="40000"/>
                  </a:schemeClr>
                </a:solidFill>
              </a:rPr>
              <a:t>Gesell</a:t>
            </a:r>
            <a:r>
              <a:rPr lang="es-ES" dirty="0" smtClean="0">
                <a:solidFill>
                  <a:schemeClr val="accent6">
                    <a:lumMod val="60000"/>
                    <a:lumOff val="40000"/>
                  </a:schemeClr>
                </a:solidFill>
              </a:rPr>
              <a:t> con miembros de la Unión </a:t>
            </a:r>
          </a:p>
          <a:p>
            <a:r>
              <a:rPr lang="es-ES" dirty="0" smtClean="0">
                <a:solidFill>
                  <a:schemeClr val="accent6">
                    <a:lumMod val="60000"/>
                    <a:lumOff val="40000"/>
                  </a:schemeClr>
                </a:solidFill>
              </a:rPr>
              <a:t>de Comercio y la Industria</a:t>
            </a:r>
            <a:endParaRPr lang="es-ES" dirty="0">
              <a:solidFill>
                <a:schemeClr val="accent6">
                  <a:lumMod val="60000"/>
                  <a:lumOff val="40000"/>
                </a:schemeClr>
              </a:solidFill>
            </a:endParaRPr>
          </a:p>
        </p:txBody>
      </p:sp>
      <p:pic>
        <p:nvPicPr>
          <p:cNvPr id="10" name="9 Imagen" descr="Comision Turismo.jpg"/>
          <p:cNvPicPr>
            <a:picLocks noChangeAspect="1"/>
          </p:cNvPicPr>
          <p:nvPr/>
        </p:nvPicPr>
        <p:blipFill>
          <a:blip r:embed="rId3" cstate="print"/>
          <a:stretch>
            <a:fillRect/>
          </a:stretch>
        </p:blipFill>
        <p:spPr>
          <a:xfrm>
            <a:off x="6012160" y="4581128"/>
            <a:ext cx="2952328" cy="167298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10 Flecha izquierda"/>
          <p:cNvSpPr/>
          <p:nvPr/>
        </p:nvSpPr>
        <p:spPr>
          <a:xfrm>
            <a:off x="5148064" y="5733256"/>
            <a:ext cx="720080"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CuadroTexto"/>
          <p:cNvSpPr txBox="1"/>
          <p:nvPr/>
        </p:nvSpPr>
        <p:spPr>
          <a:xfrm>
            <a:off x="0" y="5517232"/>
            <a:ext cx="5299849" cy="646331"/>
          </a:xfrm>
          <a:prstGeom prst="rect">
            <a:avLst/>
          </a:prstGeom>
          <a:noFill/>
        </p:spPr>
        <p:txBody>
          <a:bodyPr wrap="none" rtlCol="0">
            <a:spAutoFit/>
          </a:bodyPr>
          <a:lstStyle/>
          <a:p>
            <a:r>
              <a:rPr lang="es-ES" dirty="0" smtClean="0">
                <a:solidFill>
                  <a:schemeClr val="accent6">
                    <a:lumMod val="60000"/>
                    <a:lumOff val="40000"/>
                  </a:schemeClr>
                </a:solidFill>
              </a:rPr>
              <a:t>Reunión con la Asociación Civil sin fines de lucro </a:t>
            </a:r>
          </a:p>
          <a:p>
            <a:r>
              <a:rPr lang="es-ES" dirty="0" smtClean="0">
                <a:solidFill>
                  <a:schemeClr val="accent6">
                    <a:lumMod val="60000"/>
                    <a:lumOff val="40000"/>
                  </a:schemeClr>
                </a:solidFill>
              </a:rPr>
              <a:t>Foro de Profesionales en Turismo</a:t>
            </a:r>
            <a:endParaRPr lang="es-ES" dirty="0">
              <a:solidFill>
                <a:schemeClr val="accent6">
                  <a:lumMod val="60000"/>
                  <a:lumOff val="4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normAutofit fontScale="90000"/>
          </a:bodyPr>
          <a:lstStyle/>
          <a:p>
            <a:r>
              <a:rPr lang="es-ES" dirty="0" smtClean="0">
                <a:solidFill>
                  <a:schemeClr val="accent3">
                    <a:lumMod val="60000"/>
                    <a:lumOff val="40000"/>
                  </a:schemeClr>
                </a:solidFill>
              </a:rPr>
              <a:t>Trabajo en comisiones</a:t>
            </a:r>
            <a:br>
              <a:rPr lang="es-ES" dirty="0" smtClean="0">
                <a:solidFill>
                  <a:schemeClr val="accent3">
                    <a:lumMod val="60000"/>
                    <a:lumOff val="40000"/>
                  </a:schemeClr>
                </a:solidFill>
              </a:rPr>
            </a:br>
            <a:r>
              <a:rPr lang="es-ES" dirty="0" smtClean="0">
                <a:solidFill>
                  <a:schemeClr val="accent3">
                    <a:lumMod val="60000"/>
                    <a:lumOff val="40000"/>
                  </a:schemeClr>
                </a:solidFill>
              </a:rPr>
              <a:t>Turismo</a:t>
            </a:r>
            <a:endParaRPr lang="es-ES" dirty="0">
              <a:solidFill>
                <a:schemeClr val="accent3">
                  <a:lumMod val="60000"/>
                  <a:lumOff val="40000"/>
                </a:schemeClr>
              </a:solidFill>
            </a:endParaRPr>
          </a:p>
        </p:txBody>
      </p:sp>
      <p:sp>
        <p:nvSpPr>
          <p:cNvPr id="3" name="2 Marcador de contenido"/>
          <p:cNvSpPr>
            <a:spLocks noGrp="1"/>
          </p:cNvSpPr>
          <p:nvPr>
            <p:ph idx="1"/>
          </p:nvPr>
        </p:nvSpPr>
        <p:spPr>
          <a:xfrm>
            <a:off x="395536" y="1196752"/>
            <a:ext cx="8229600" cy="4709160"/>
          </a:xfrm>
        </p:spPr>
        <p:txBody>
          <a:bodyPr>
            <a:normAutofit/>
          </a:bodyPr>
          <a:lstStyle/>
          <a:p>
            <a:pPr algn="ctr">
              <a:buNone/>
            </a:pPr>
            <a:endParaRPr lang="es-ES" sz="1800" b="1" dirty="0" smtClean="0">
              <a:solidFill>
                <a:schemeClr val="accent6">
                  <a:lumMod val="60000"/>
                  <a:lumOff val="40000"/>
                </a:schemeClr>
              </a:solidFill>
            </a:endParaRPr>
          </a:p>
          <a:p>
            <a:pPr algn="ctr">
              <a:buNone/>
            </a:pPr>
            <a:endParaRPr lang="es-ES" sz="1800" b="1" dirty="0" smtClean="0">
              <a:solidFill>
                <a:schemeClr val="accent6">
                  <a:lumMod val="60000"/>
                  <a:lumOff val="40000"/>
                </a:schemeClr>
              </a:solidFill>
            </a:endParaRPr>
          </a:p>
          <a:p>
            <a:endParaRPr lang="es-ES" dirty="0"/>
          </a:p>
        </p:txBody>
      </p:sp>
      <p:pic>
        <p:nvPicPr>
          <p:cNvPr id="13" name="12 Imagen" descr="CEDA Azul.jpg"/>
          <p:cNvPicPr>
            <a:picLocks noChangeAspect="1"/>
          </p:cNvPicPr>
          <p:nvPr/>
        </p:nvPicPr>
        <p:blipFill>
          <a:blip r:embed="rId2" cstate="print"/>
          <a:stretch>
            <a:fillRect/>
          </a:stretch>
        </p:blipFill>
        <p:spPr>
          <a:xfrm>
            <a:off x="179512" y="1484784"/>
            <a:ext cx="4142482" cy="172819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4" name="13 Flecha derecha"/>
          <p:cNvSpPr/>
          <p:nvPr/>
        </p:nvSpPr>
        <p:spPr>
          <a:xfrm>
            <a:off x="4427984" y="1628800"/>
            <a:ext cx="86409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CuadroTexto"/>
          <p:cNvSpPr txBox="1"/>
          <p:nvPr/>
        </p:nvSpPr>
        <p:spPr>
          <a:xfrm>
            <a:off x="5436096" y="1412776"/>
            <a:ext cx="3488455" cy="923330"/>
          </a:xfrm>
          <a:prstGeom prst="rect">
            <a:avLst/>
          </a:prstGeom>
          <a:noFill/>
        </p:spPr>
        <p:txBody>
          <a:bodyPr wrap="none" rtlCol="0">
            <a:spAutoFit/>
          </a:bodyPr>
          <a:lstStyle/>
          <a:p>
            <a:r>
              <a:rPr lang="es-ES" dirty="0" smtClean="0"/>
              <a:t>Reunión con la Subcomisión de </a:t>
            </a:r>
          </a:p>
          <a:p>
            <a:r>
              <a:rPr lang="es-ES" dirty="0" smtClean="0"/>
              <a:t>Turismo del Centro Empresario </a:t>
            </a:r>
          </a:p>
          <a:p>
            <a:r>
              <a:rPr lang="es-ES" dirty="0" smtClean="0"/>
              <a:t>(CEDA) de Azul</a:t>
            </a:r>
            <a:endParaRPr lang="es-ES" dirty="0"/>
          </a:p>
        </p:txBody>
      </p:sp>
      <p:pic>
        <p:nvPicPr>
          <p:cNvPr id="17" name="16 Imagen" descr="reunión con CAT.jpg"/>
          <p:cNvPicPr>
            <a:picLocks noChangeAspect="1"/>
          </p:cNvPicPr>
          <p:nvPr/>
        </p:nvPicPr>
        <p:blipFill>
          <a:blip r:embed="rId3" cstate="print"/>
          <a:stretch>
            <a:fillRect/>
          </a:stretch>
        </p:blipFill>
        <p:spPr>
          <a:xfrm>
            <a:off x="179512" y="3717032"/>
            <a:ext cx="3384376" cy="25382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9" name="18 CuadroTexto"/>
          <p:cNvSpPr txBox="1"/>
          <p:nvPr/>
        </p:nvSpPr>
        <p:spPr>
          <a:xfrm>
            <a:off x="3923928" y="3789040"/>
            <a:ext cx="2451312" cy="923330"/>
          </a:xfrm>
          <a:prstGeom prst="rect">
            <a:avLst/>
          </a:prstGeom>
          <a:noFill/>
        </p:spPr>
        <p:txBody>
          <a:bodyPr wrap="none" rtlCol="0">
            <a:spAutoFit/>
          </a:bodyPr>
          <a:lstStyle/>
          <a:p>
            <a:r>
              <a:rPr lang="es-ES" dirty="0" smtClean="0"/>
              <a:t>Encuentro con la </a:t>
            </a:r>
          </a:p>
          <a:p>
            <a:r>
              <a:rPr lang="es-ES" dirty="0" smtClean="0"/>
              <a:t>Cámara Argentina de </a:t>
            </a:r>
          </a:p>
          <a:p>
            <a:r>
              <a:rPr lang="es-ES" dirty="0" smtClean="0"/>
              <a:t>Turismo (CAT)</a:t>
            </a:r>
            <a:endParaRPr lang="es-ES" dirty="0"/>
          </a:p>
        </p:txBody>
      </p:sp>
      <p:sp>
        <p:nvSpPr>
          <p:cNvPr id="11" name="10 Flecha abajo"/>
          <p:cNvSpPr/>
          <p:nvPr/>
        </p:nvSpPr>
        <p:spPr>
          <a:xfrm>
            <a:off x="2267744" y="5373216"/>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4572000" y="5750004"/>
            <a:ext cx="4572000" cy="1107996"/>
          </a:xfrm>
          <a:prstGeom prst="rect">
            <a:avLst/>
          </a:prstGeom>
        </p:spPr>
        <p:txBody>
          <a:bodyPr>
            <a:spAutoFit/>
          </a:bodyPr>
          <a:lstStyle/>
          <a:p>
            <a:r>
              <a:rPr lang="es-ES" dirty="0" smtClean="0"/>
              <a:t> </a:t>
            </a:r>
            <a:r>
              <a:rPr lang="es-ES" sz="1600" dirty="0" smtClean="0"/>
              <a:t>Congreso Argentino de Agentes de Viaje, organizado por la Asociación Argentina de Agencias de Viaje y Turismo,  que se realizó en Termas de Río Hondo, Santiago del Estero</a:t>
            </a:r>
            <a:endParaRPr lang="es-ES" sz="1600" dirty="0"/>
          </a:p>
        </p:txBody>
      </p:sp>
      <p:pic>
        <p:nvPicPr>
          <p:cNvPr id="20" name="19 Imagen" descr="phoca_thumb_l_img_9357_1.jpg"/>
          <p:cNvPicPr>
            <a:picLocks noChangeAspect="1"/>
          </p:cNvPicPr>
          <p:nvPr/>
        </p:nvPicPr>
        <p:blipFill>
          <a:blip r:embed="rId4" cstate="print"/>
          <a:stretch>
            <a:fillRect/>
          </a:stretch>
        </p:blipFill>
        <p:spPr>
          <a:xfrm>
            <a:off x="6516216" y="2492896"/>
            <a:ext cx="2100064" cy="31500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1" name="20 Flecha derecha"/>
          <p:cNvSpPr/>
          <p:nvPr/>
        </p:nvSpPr>
        <p:spPr>
          <a:xfrm>
            <a:off x="3563888" y="4293096"/>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Flecha abajo"/>
          <p:cNvSpPr/>
          <p:nvPr/>
        </p:nvSpPr>
        <p:spPr>
          <a:xfrm rot="2038295">
            <a:off x="5940152" y="5229200"/>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43408"/>
            <a:ext cx="8229600" cy="1143000"/>
          </a:xfrm>
        </p:spPr>
        <p:txBody>
          <a:bodyPr>
            <a:normAutofit fontScale="90000"/>
          </a:bodyPr>
          <a:lstStyle/>
          <a:p>
            <a:r>
              <a:rPr lang="es-ES" dirty="0" smtClean="0">
                <a:solidFill>
                  <a:schemeClr val="accent3">
                    <a:lumMod val="60000"/>
                    <a:lumOff val="40000"/>
                  </a:schemeClr>
                </a:solidFill>
              </a:rPr>
              <a:t>Trabajo en comisiones: Turismo</a:t>
            </a:r>
            <a:endParaRPr lang="es-ES" dirty="0">
              <a:solidFill>
                <a:schemeClr val="tx1"/>
              </a:solidFill>
            </a:endParaRPr>
          </a:p>
        </p:txBody>
      </p:sp>
      <p:sp>
        <p:nvSpPr>
          <p:cNvPr id="3" name="2 Marcador de contenido"/>
          <p:cNvSpPr>
            <a:spLocks noGrp="1"/>
          </p:cNvSpPr>
          <p:nvPr>
            <p:ph idx="1"/>
          </p:nvPr>
        </p:nvSpPr>
        <p:spPr>
          <a:xfrm>
            <a:off x="395536" y="836712"/>
            <a:ext cx="8229600" cy="6021288"/>
          </a:xfrm>
        </p:spPr>
        <p:txBody>
          <a:bodyPr>
            <a:normAutofit/>
          </a:bodyPr>
          <a:lstStyle/>
          <a:p>
            <a:endParaRPr lang="es-ES" b="1" dirty="0" smtClean="0"/>
          </a:p>
          <a:p>
            <a:pPr>
              <a:buNone/>
            </a:pPr>
            <a:endParaRPr lang="es-ES" b="1" dirty="0" smtClean="0"/>
          </a:p>
          <a:p>
            <a:pPr>
              <a:buNone/>
            </a:pPr>
            <a:endParaRPr lang="es-ES" sz="1800" b="1" dirty="0" smtClean="0"/>
          </a:p>
          <a:p>
            <a:pPr>
              <a:buNone/>
            </a:pPr>
            <a:endParaRPr lang="es-ES" sz="1800" b="1" dirty="0" smtClean="0"/>
          </a:p>
          <a:p>
            <a:pPr>
              <a:buNone/>
            </a:pPr>
            <a:endParaRPr lang="es-ES" sz="1800" b="1" dirty="0" smtClean="0"/>
          </a:p>
          <a:p>
            <a:pPr>
              <a:buNone/>
            </a:pPr>
            <a:endParaRPr lang="es-ES" sz="1800" b="1" dirty="0" smtClean="0"/>
          </a:p>
          <a:p>
            <a:pPr>
              <a:buNone/>
            </a:pPr>
            <a:endParaRPr lang="es-ES" sz="1800" b="1" dirty="0" smtClean="0"/>
          </a:p>
          <a:p>
            <a:endParaRPr lang="es-ES" b="1" u="sng" dirty="0" smtClean="0"/>
          </a:p>
          <a:p>
            <a:pPr>
              <a:buNone/>
            </a:pPr>
            <a:endParaRPr lang="es-ES" b="1" u="sng" dirty="0" smtClean="0"/>
          </a:p>
          <a:p>
            <a:endParaRPr lang="es-ES" b="1" u="sng" dirty="0" smtClean="0"/>
          </a:p>
          <a:p>
            <a:pPr>
              <a:buNone/>
            </a:pPr>
            <a:endParaRPr lang="es-ES" b="1" u="sng" dirty="0"/>
          </a:p>
        </p:txBody>
      </p:sp>
      <p:pic>
        <p:nvPicPr>
          <p:cNvPr id="6" name="5 Imagen" descr="Rosario.jpg"/>
          <p:cNvPicPr>
            <a:picLocks noChangeAspect="1"/>
          </p:cNvPicPr>
          <p:nvPr/>
        </p:nvPicPr>
        <p:blipFill>
          <a:blip r:embed="rId2" cstate="print"/>
          <a:stretch>
            <a:fillRect/>
          </a:stretch>
        </p:blipFill>
        <p:spPr>
          <a:xfrm rot="1111074">
            <a:off x="4507478" y="1404561"/>
            <a:ext cx="3918263" cy="26121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6 Imagen" descr="Entre Rios.jpg"/>
          <p:cNvPicPr>
            <a:picLocks noChangeAspect="1"/>
          </p:cNvPicPr>
          <p:nvPr/>
        </p:nvPicPr>
        <p:blipFill>
          <a:blip r:embed="rId3" cstate="print"/>
          <a:stretch>
            <a:fillRect/>
          </a:stretch>
        </p:blipFill>
        <p:spPr>
          <a:xfrm rot="283979">
            <a:off x="499972" y="4025421"/>
            <a:ext cx="3981733" cy="269596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7 Imagen" descr="Gualeguaychu.jpg"/>
          <p:cNvPicPr>
            <a:picLocks noChangeAspect="1"/>
          </p:cNvPicPr>
          <p:nvPr/>
        </p:nvPicPr>
        <p:blipFill>
          <a:blip r:embed="rId4" cstate="print"/>
          <a:stretch>
            <a:fillRect/>
          </a:stretch>
        </p:blipFill>
        <p:spPr>
          <a:xfrm rot="21265228">
            <a:off x="511553" y="1305049"/>
            <a:ext cx="3834325" cy="25733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9 Imagen" descr="com de turismo.jpg"/>
          <p:cNvPicPr>
            <a:picLocks noChangeAspect="1"/>
          </p:cNvPicPr>
          <p:nvPr/>
        </p:nvPicPr>
        <p:blipFill>
          <a:blip r:embed="rId5" cstate="print"/>
          <a:stretch>
            <a:fillRect/>
          </a:stretch>
        </p:blipFill>
        <p:spPr>
          <a:xfrm rot="197943">
            <a:off x="4788024" y="3933056"/>
            <a:ext cx="4059788" cy="269663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u="sng" dirty="0" smtClean="0"/>
              <a:t>Otras comisiones</a:t>
            </a:r>
            <a:endParaRPr lang="es-ES" u="sng" dirty="0"/>
          </a:p>
        </p:txBody>
      </p:sp>
      <p:sp>
        <p:nvSpPr>
          <p:cNvPr id="6" name="5 Marcador de contenido"/>
          <p:cNvSpPr>
            <a:spLocks noGrp="1"/>
          </p:cNvSpPr>
          <p:nvPr>
            <p:ph idx="1"/>
          </p:nvPr>
        </p:nvSpPr>
        <p:spPr>
          <a:xfrm>
            <a:off x="457200" y="1600200"/>
            <a:ext cx="8229600" cy="4277072"/>
          </a:xfrm>
        </p:spPr>
        <p:txBody>
          <a:bodyPr>
            <a:normAutofit/>
          </a:bodyPr>
          <a:lstStyle/>
          <a:p>
            <a:pPr algn="ctr">
              <a:buNone/>
            </a:pPr>
            <a:r>
              <a:rPr lang="es-ES" dirty="0" smtClean="0">
                <a:solidFill>
                  <a:schemeClr val="accent6">
                    <a:lumMod val="40000"/>
                    <a:lumOff val="60000"/>
                  </a:schemeClr>
                </a:solidFill>
              </a:rPr>
              <a:t>Asuntos constitucionales </a:t>
            </a:r>
          </a:p>
          <a:p>
            <a:pPr algn="ctr">
              <a:buNone/>
            </a:pPr>
            <a:r>
              <a:rPr lang="es-ES" dirty="0" smtClean="0">
                <a:solidFill>
                  <a:schemeClr val="accent6">
                    <a:lumMod val="40000"/>
                    <a:lumOff val="60000"/>
                  </a:schemeClr>
                </a:solidFill>
              </a:rPr>
              <a:t>Obras públicas</a:t>
            </a:r>
          </a:p>
          <a:p>
            <a:pPr algn="ctr">
              <a:buNone/>
            </a:pPr>
            <a:r>
              <a:rPr lang="es-ES" dirty="0" smtClean="0">
                <a:solidFill>
                  <a:schemeClr val="accent6">
                    <a:lumMod val="40000"/>
                    <a:lumOff val="60000"/>
                  </a:schemeClr>
                </a:solidFill>
              </a:rPr>
              <a:t>Energía y combustible</a:t>
            </a:r>
          </a:p>
          <a:p>
            <a:pPr algn="ctr">
              <a:buNone/>
            </a:pPr>
            <a:r>
              <a:rPr lang="es-ES" dirty="0" smtClean="0">
                <a:solidFill>
                  <a:schemeClr val="accent6">
                    <a:lumMod val="40000"/>
                    <a:lumOff val="60000"/>
                  </a:schemeClr>
                </a:solidFill>
              </a:rPr>
              <a:t>Finanzas</a:t>
            </a:r>
          </a:p>
          <a:p>
            <a:pPr algn="ctr">
              <a:buNone/>
            </a:pPr>
            <a:r>
              <a:rPr lang="es-ES" dirty="0" smtClean="0">
                <a:solidFill>
                  <a:schemeClr val="accent6">
                    <a:lumMod val="40000"/>
                    <a:lumOff val="60000"/>
                  </a:schemeClr>
                </a:solidFill>
              </a:rPr>
              <a:t>Legislación General</a:t>
            </a:r>
          </a:p>
          <a:p>
            <a:pPr algn="ctr">
              <a:buNone/>
            </a:pPr>
            <a:r>
              <a:rPr lang="es-ES" dirty="0" smtClean="0">
                <a:solidFill>
                  <a:schemeClr val="accent6">
                    <a:lumMod val="40000"/>
                    <a:lumOff val="60000"/>
                  </a:schemeClr>
                </a:solidFill>
              </a:rPr>
              <a:t>Deportes</a:t>
            </a:r>
          </a:p>
          <a:p>
            <a:pPr algn="ctr">
              <a:buNone/>
            </a:pPr>
            <a:endParaRPr lang="es-ES" dirty="0" smtClean="0">
              <a:solidFill>
                <a:schemeClr val="accent6">
                  <a:lumMod val="40000"/>
                  <a:lumOff val="60000"/>
                </a:schemeClr>
              </a:solidFill>
            </a:endParaRPr>
          </a:p>
          <a:p>
            <a:pPr algn="ctr">
              <a:buNone/>
            </a:pPr>
            <a:endParaRPr lang="es-ES" dirty="0" smtClean="0">
              <a:solidFill>
                <a:schemeClr val="accent6">
                  <a:lumMod val="40000"/>
                  <a:lumOff val="60000"/>
                </a:schemeClr>
              </a:solidFill>
            </a:endParaRPr>
          </a:p>
          <a:p>
            <a:pPr>
              <a:buNone/>
            </a:pPr>
            <a:endParaRPr lang="es-ES" dirty="0" smtClean="0">
              <a:solidFill>
                <a:schemeClr val="accent6">
                  <a:lumMod val="40000"/>
                  <a:lumOff val="60000"/>
                </a:schemeClr>
              </a:solidFill>
            </a:endParaRPr>
          </a:p>
          <a:p>
            <a:pPr>
              <a:buNone/>
            </a:pPr>
            <a:endParaRPr lang="es-ES" sz="2000" dirty="0" smtClean="0"/>
          </a:p>
          <a:p>
            <a:pPr>
              <a:buNone/>
            </a:pPr>
            <a:endParaRPr lang="es-ES" dirty="0" smtClean="0"/>
          </a:p>
          <a:p>
            <a:pPr>
              <a:buNone/>
            </a:pPr>
            <a:endParaRPr lang="es-ES" dirty="0" smtClean="0"/>
          </a:p>
          <a:p>
            <a:pPr>
              <a:buNone/>
            </a:pPr>
            <a:endParaRPr lang="es-ES" dirty="0"/>
          </a:p>
        </p:txBody>
      </p:sp>
      <p:sp>
        <p:nvSpPr>
          <p:cNvPr id="4" name="3 Marcador de pie de página"/>
          <p:cNvSpPr>
            <a:spLocks noGrp="1"/>
          </p:cNvSpPr>
          <p:nvPr>
            <p:ph type="ftr" sz="quarter" idx="11"/>
          </p:nvPr>
        </p:nvSpPr>
        <p:spPr/>
        <p:txBody>
          <a:bodyPr/>
          <a:lstStyle/>
          <a:p>
            <a:r>
              <a:rPr lang="es-ES" smtClean="0"/>
              <a:t>Omar Duclós - Diputado Nacional - Gestión 2014 www.omarduclos.com.ar</a:t>
            </a:r>
            <a:endParaRPr lang="es-E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pie de página"/>
          <p:cNvSpPr>
            <a:spLocks noGrp="1"/>
          </p:cNvSpPr>
          <p:nvPr>
            <p:ph type="ftr" sz="quarter" idx="11"/>
          </p:nvPr>
        </p:nvSpPr>
        <p:spPr/>
        <p:txBody>
          <a:bodyPr/>
          <a:lstStyle/>
          <a:p>
            <a:r>
              <a:rPr lang="es-ES" smtClean="0"/>
              <a:t>Omar Duclós - Diputado Nacional - Gestión 2014 www.omarduclos.com.ar</a:t>
            </a:r>
            <a:endParaRPr lang="es-ES"/>
          </a:p>
        </p:txBody>
      </p:sp>
      <p:sp>
        <p:nvSpPr>
          <p:cNvPr id="7" name="6 Rectángulo"/>
          <p:cNvSpPr/>
          <p:nvPr/>
        </p:nvSpPr>
        <p:spPr>
          <a:xfrm>
            <a:off x="251520" y="2492896"/>
            <a:ext cx="8604448" cy="769441"/>
          </a:xfrm>
          <a:prstGeom prst="rect">
            <a:avLst/>
          </a:prstGeom>
          <a:noFill/>
        </p:spPr>
        <p:txBody>
          <a:bodyPr wrap="square" lIns="91440" tIns="45720" rIns="91440" bIns="45720">
            <a:spAutoFit/>
          </a:bodyPr>
          <a:lstStyle/>
          <a:p>
            <a:pPr algn="ctr"/>
            <a:r>
              <a:rPr lang="es-E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Año 2014 – Gestión legislativa </a:t>
            </a:r>
            <a:endParaRPr lang="es-E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8 Rectángulo"/>
          <p:cNvSpPr/>
          <p:nvPr/>
        </p:nvSpPr>
        <p:spPr>
          <a:xfrm>
            <a:off x="4483" y="3789040"/>
            <a:ext cx="9144000" cy="1200329"/>
          </a:xfrm>
          <a:prstGeom prst="rect">
            <a:avLst/>
          </a:prstGeom>
          <a:noFill/>
        </p:spPr>
        <p:txBody>
          <a:bodyPr wrap="square" lIns="91440" tIns="45720" rIns="91440" bIns="45720">
            <a:spAutoFit/>
          </a:bodyPr>
          <a:lstStyle/>
          <a:p>
            <a:pPr algn="ctr"/>
            <a:r>
              <a:rPr lang="es-E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Durante el período ordinario 2014, </a:t>
            </a:r>
          </a:p>
          <a:p>
            <a:pPr algn="ctr"/>
            <a:r>
              <a:rPr lang="es-E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 realizaron 19 sesiones (contabilizando sesiones ordinarias, </a:t>
            </a:r>
          </a:p>
          <a:p>
            <a:pPr algn="ctr"/>
            <a:r>
              <a:rPr lang="es-E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Especiales, informativas y la Asamblea de apertura anual)</a:t>
            </a:r>
            <a:endParaRPr lang="es-ES" sz="24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9 Rectángulo"/>
          <p:cNvSpPr/>
          <p:nvPr/>
        </p:nvSpPr>
        <p:spPr>
          <a:xfrm>
            <a:off x="2123728" y="5229200"/>
            <a:ext cx="4905510" cy="523220"/>
          </a:xfrm>
          <a:prstGeom prst="rect">
            <a:avLst/>
          </a:prstGeom>
          <a:noFill/>
        </p:spPr>
        <p:txBody>
          <a:bodyPr wrap="none" lIns="91440" tIns="45720" rIns="91440" bIns="45720">
            <a:spAutoFit/>
          </a:bodyPr>
          <a:lstStyle/>
          <a:p>
            <a:pPr algn="ctr"/>
            <a:r>
              <a:rPr lang="es-ES" sz="2800" b="0" u="sng" cap="none" spc="0" dirty="0" smtClean="0">
                <a:ln w="18415" cmpd="sng">
                  <a:solidFill>
                    <a:srgbClr val="FFFFFF"/>
                  </a:solidFill>
                  <a:prstDash val="solid"/>
                </a:ln>
                <a:effectLst>
                  <a:outerShdw blurRad="63500" dir="3600000" algn="tl" rotWithShape="0">
                    <a:srgbClr val="000000">
                      <a:alpha val="70000"/>
                    </a:srgbClr>
                  </a:outerShdw>
                </a:effectLst>
              </a:rPr>
              <a:t>Estuve presente en 17 de ellas</a:t>
            </a:r>
            <a:endParaRPr lang="es-ES" sz="2800" b="0" u="sng" cap="none" spc="0" dirty="0">
              <a:ln w="18415" cmpd="sng">
                <a:solidFill>
                  <a:srgbClr val="FFFFFF"/>
                </a:solidFill>
                <a:prstDash val="solid"/>
              </a:ln>
              <a:effectLst>
                <a:outerShdw blurRad="63500" dir="3600000" algn="tl" rotWithShape="0">
                  <a:srgbClr val="000000">
                    <a:alpha val="70000"/>
                  </a:srgbClr>
                </a:outerShdw>
              </a:effectLst>
            </a:endParaRPr>
          </a:p>
        </p:txBody>
      </p:sp>
      <p:pic>
        <p:nvPicPr>
          <p:cNvPr id="12" name="11 Imagen" descr="GEN-logo.jpg"/>
          <p:cNvPicPr>
            <a:picLocks noChangeAspect="1"/>
          </p:cNvPicPr>
          <p:nvPr/>
        </p:nvPicPr>
        <p:blipFill>
          <a:blip r:embed="rId3" cstate="print"/>
          <a:stretch>
            <a:fillRect/>
          </a:stretch>
        </p:blipFill>
        <p:spPr>
          <a:xfrm>
            <a:off x="2267744" y="548680"/>
            <a:ext cx="2297581" cy="1392064"/>
          </a:xfrm>
          <a:prstGeom prst="rect">
            <a:avLst/>
          </a:prstGeom>
        </p:spPr>
      </p:pic>
      <p:pic>
        <p:nvPicPr>
          <p:cNvPr id="13" name="12 Imagen" descr="logo frente amplio unen.jpg"/>
          <p:cNvPicPr>
            <a:picLocks noChangeAspect="1"/>
          </p:cNvPicPr>
          <p:nvPr/>
        </p:nvPicPr>
        <p:blipFill>
          <a:blip r:embed="rId4" cstate="print"/>
          <a:stretch>
            <a:fillRect/>
          </a:stretch>
        </p:blipFill>
        <p:spPr>
          <a:xfrm>
            <a:off x="4499992" y="548680"/>
            <a:ext cx="2088232" cy="139215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539552" y="188640"/>
            <a:ext cx="8229600" cy="1143000"/>
          </a:xfrm>
        </p:spPr>
        <p:txBody>
          <a:bodyPr>
            <a:normAutofit fontScale="90000"/>
          </a:bodyPr>
          <a:lstStyle/>
          <a:p>
            <a:pPr algn="r"/>
            <a:r>
              <a:rPr lang="es-ES" dirty="0" smtClean="0">
                <a:solidFill>
                  <a:schemeClr val="accent6">
                    <a:lumMod val="40000"/>
                    <a:lumOff val="60000"/>
                  </a:schemeClr>
                </a:solidFill>
              </a:rPr>
              <a:t>Actividades comunitarias y partidarias</a:t>
            </a:r>
            <a:endParaRPr lang="es-ES" dirty="0">
              <a:solidFill>
                <a:schemeClr val="accent6">
                  <a:lumMod val="40000"/>
                  <a:lumOff val="60000"/>
                </a:schemeClr>
              </a:solidFill>
            </a:endParaRPr>
          </a:p>
        </p:txBody>
      </p:sp>
      <p:sp>
        <p:nvSpPr>
          <p:cNvPr id="7" name="6 Marcador de pie de página"/>
          <p:cNvSpPr>
            <a:spLocks noGrp="1"/>
          </p:cNvSpPr>
          <p:nvPr>
            <p:ph type="ftr" sz="quarter" idx="11"/>
          </p:nvPr>
        </p:nvSpPr>
        <p:spPr/>
        <p:txBody>
          <a:bodyPr/>
          <a:lstStyle/>
          <a:p>
            <a:r>
              <a:rPr lang="es-ES" smtClean="0"/>
              <a:t>Omar Duclós - Diputado Nacional - Gestión 2014 www.omarduclos.com.ar</a:t>
            </a:r>
            <a:endParaRPr lang="es-ES"/>
          </a:p>
        </p:txBody>
      </p:sp>
      <p:pic>
        <p:nvPicPr>
          <p:cNvPr id="12" name="11 Marcador de contenido" descr="Audiencia p derogar acuerdo c Iran x la AMIA.jpg"/>
          <p:cNvPicPr>
            <a:picLocks noGrp="1" noChangeAspect="1"/>
          </p:cNvPicPr>
          <p:nvPr>
            <p:ph idx="1"/>
          </p:nvPr>
        </p:nvPicPr>
        <p:blipFill>
          <a:blip r:embed="rId2" cstate="print"/>
          <a:stretch>
            <a:fillRect/>
          </a:stretch>
        </p:blipFill>
        <p:spPr>
          <a:xfrm>
            <a:off x="323527" y="1393288"/>
            <a:ext cx="3096345" cy="2323744"/>
          </a:xfrm>
          <a:prstGeom prst="rect">
            <a:avLst/>
          </a:prstGeom>
          <a:ln>
            <a:noFill/>
          </a:ln>
          <a:effectLst>
            <a:softEdge rad="112500"/>
          </a:effectLst>
        </p:spPr>
      </p:pic>
      <p:sp>
        <p:nvSpPr>
          <p:cNvPr id="13" name="12 Flecha derecha"/>
          <p:cNvSpPr/>
          <p:nvPr/>
        </p:nvSpPr>
        <p:spPr>
          <a:xfrm>
            <a:off x="3419872" y="242088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CuadroTexto"/>
          <p:cNvSpPr txBox="1"/>
          <p:nvPr/>
        </p:nvSpPr>
        <p:spPr>
          <a:xfrm>
            <a:off x="4572000" y="2132856"/>
            <a:ext cx="4213013" cy="923330"/>
          </a:xfrm>
          <a:prstGeom prst="rect">
            <a:avLst/>
          </a:prstGeom>
          <a:noFill/>
        </p:spPr>
        <p:txBody>
          <a:bodyPr wrap="none" rtlCol="0">
            <a:spAutoFit/>
          </a:bodyPr>
          <a:lstStyle/>
          <a:p>
            <a:r>
              <a:rPr lang="es-ES" dirty="0" smtClean="0"/>
              <a:t>Audiencia pública organizada por la </a:t>
            </a:r>
          </a:p>
          <a:p>
            <a:r>
              <a:rPr lang="es-ES" dirty="0" smtClean="0"/>
              <a:t>oposición para derogar  el acuerdo con </a:t>
            </a:r>
          </a:p>
          <a:p>
            <a:r>
              <a:rPr lang="es-ES" dirty="0" smtClean="0"/>
              <a:t>Irán por la AMIA</a:t>
            </a:r>
            <a:endParaRPr lang="es-ES" dirty="0"/>
          </a:p>
        </p:txBody>
      </p:sp>
      <p:pic>
        <p:nvPicPr>
          <p:cNvPr id="15" name="14 Imagen" descr="Asunción de Michelle Bachelet.jpg"/>
          <p:cNvPicPr>
            <a:picLocks noChangeAspect="1"/>
          </p:cNvPicPr>
          <p:nvPr/>
        </p:nvPicPr>
        <p:blipFill>
          <a:blip r:embed="rId3" cstate="print"/>
          <a:stretch>
            <a:fillRect/>
          </a:stretch>
        </p:blipFill>
        <p:spPr>
          <a:xfrm>
            <a:off x="251520" y="3717032"/>
            <a:ext cx="3166913" cy="2376264"/>
          </a:xfrm>
          <a:prstGeom prst="rect">
            <a:avLst/>
          </a:prstGeom>
          <a:ln>
            <a:noFill/>
          </a:ln>
          <a:effectLst>
            <a:softEdge rad="112500"/>
          </a:effectLst>
        </p:spPr>
      </p:pic>
      <p:sp>
        <p:nvSpPr>
          <p:cNvPr id="16" name="15 Flecha derecha"/>
          <p:cNvSpPr/>
          <p:nvPr/>
        </p:nvSpPr>
        <p:spPr>
          <a:xfrm>
            <a:off x="3419872" y="450912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CuadroTexto"/>
          <p:cNvSpPr txBox="1"/>
          <p:nvPr/>
        </p:nvSpPr>
        <p:spPr>
          <a:xfrm>
            <a:off x="4716016" y="4293096"/>
            <a:ext cx="4068743" cy="923330"/>
          </a:xfrm>
          <a:prstGeom prst="rect">
            <a:avLst/>
          </a:prstGeom>
          <a:noFill/>
        </p:spPr>
        <p:txBody>
          <a:bodyPr wrap="none" rtlCol="0">
            <a:spAutoFit/>
          </a:bodyPr>
          <a:lstStyle/>
          <a:p>
            <a:r>
              <a:rPr lang="es-ES" dirty="0" smtClean="0"/>
              <a:t>Asistí  a las ceremonias de asunción </a:t>
            </a:r>
          </a:p>
          <a:p>
            <a:r>
              <a:rPr lang="es-ES" dirty="0" smtClean="0"/>
              <a:t>de Michelle </a:t>
            </a:r>
            <a:r>
              <a:rPr lang="es-ES" dirty="0" err="1" smtClean="0"/>
              <a:t>Bachelet</a:t>
            </a:r>
            <a:r>
              <a:rPr lang="es-ES" dirty="0" smtClean="0"/>
              <a:t> en Chile, junto a </a:t>
            </a:r>
          </a:p>
          <a:p>
            <a:r>
              <a:rPr lang="es-ES" dirty="0" smtClean="0"/>
              <a:t>Hermes </a:t>
            </a:r>
            <a:r>
              <a:rPr lang="es-ES" dirty="0" err="1" smtClean="0"/>
              <a:t>Binner</a:t>
            </a:r>
            <a:r>
              <a:rPr lang="es-ES" dirty="0" smtClean="0"/>
              <a:t> y Ricardo </a:t>
            </a:r>
            <a:r>
              <a:rPr lang="es-ES" dirty="0" err="1" smtClean="0"/>
              <a:t>Vazquez</a:t>
            </a:r>
            <a:endParaRPr lang="es-E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23528" y="6492875"/>
            <a:ext cx="2895600" cy="365125"/>
          </a:xfrm>
        </p:spPr>
        <p:txBody>
          <a:bodyPr/>
          <a:lstStyle/>
          <a:p>
            <a:r>
              <a:rPr lang="es-ES" dirty="0" smtClean="0"/>
              <a:t>Omar </a:t>
            </a:r>
            <a:r>
              <a:rPr lang="es-ES" dirty="0" err="1" smtClean="0"/>
              <a:t>Duclós</a:t>
            </a:r>
            <a:r>
              <a:rPr lang="es-ES" dirty="0" smtClean="0"/>
              <a:t> - Diputado Nacional - Gestión 2014 www.omarduclos.com.ar</a:t>
            </a:r>
            <a:endParaRPr lang="es-ES" dirty="0"/>
          </a:p>
        </p:txBody>
      </p:sp>
      <p:sp>
        <p:nvSpPr>
          <p:cNvPr id="6" name="5 Flecha izquierda"/>
          <p:cNvSpPr/>
          <p:nvPr/>
        </p:nvSpPr>
        <p:spPr>
          <a:xfrm>
            <a:off x="4572000" y="134076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971600" y="1196752"/>
            <a:ext cx="3581430" cy="646331"/>
          </a:xfrm>
          <a:prstGeom prst="rect">
            <a:avLst/>
          </a:prstGeom>
          <a:noFill/>
        </p:spPr>
        <p:txBody>
          <a:bodyPr wrap="none" rtlCol="0">
            <a:spAutoFit/>
          </a:bodyPr>
          <a:lstStyle/>
          <a:p>
            <a:r>
              <a:rPr lang="es-ES" dirty="0" smtClean="0"/>
              <a:t>En Azul participé de la caminata </a:t>
            </a:r>
          </a:p>
          <a:p>
            <a:r>
              <a:rPr lang="es-ES" dirty="0" smtClean="0"/>
              <a:t>solidaria ANDA UPPI</a:t>
            </a:r>
            <a:endParaRPr lang="es-ES" dirty="0"/>
          </a:p>
        </p:txBody>
      </p:sp>
      <p:pic>
        <p:nvPicPr>
          <p:cNvPr id="9" name="8 Imagen" descr="encuentro mardel.jpg"/>
          <p:cNvPicPr>
            <a:picLocks noChangeAspect="1"/>
          </p:cNvPicPr>
          <p:nvPr/>
        </p:nvPicPr>
        <p:blipFill>
          <a:blip r:embed="rId2" cstate="print"/>
          <a:stretch>
            <a:fillRect/>
          </a:stretch>
        </p:blipFill>
        <p:spPr>
          <a:xfrm>
            <a:off x="0" y="1988840"/>
            <a:ext cx="3832527" cy="2543166"/>
          </a:xfrm>
          <a:prstGeom prst="rect">
            <a:avLst/>
          </a:prstGeom>
          <a:ln>
            <a:noFill/>
          </a:ln>
          <a:effectLst>
            <a:softEdge rad="112500"/>
          </a:effectLst>
        </p:spPr>
      </p:pic>
      <p:sp>
        <p:nvSpPr>
          <p:cNvPr id="10" name="9 Flecha abajo"/>
          <p:cNvSpPr/>
          <p:nvPr/>
        </p:nvSpPr>
        <p:spPr>
          <a:xfrm>
            <a:off x="1043608" y="4437112"/>
            <a:ext cx="360040"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CuadroTexto"/>
          <p:cNvSpPr txBox="1"/>
          <p:nvPr/>
        </p:nvSpPr>
        <p:spPr>
          <a:xfrm>
            <a:off x="179512" y="5157192"/>
            <a:ext cx="5339923" cy="923330"/>
          </a:xfrm>
          <a:prstGeom prst="rect">
            <a:avLst/>
          </a:prstGeom>
          <a:noFill/>
        </p:spPr>
        <p:txBody>
          <a:bodyPr wrap="none" rtlCol="0">
            <a:spAutoFit/>
          </a:bodyPr>
          <a:lstStyle/>
          <a:p>
            <a:r>
              <a:rPr lang="es-ES" dirty="0" smtClean="0"/>
              <a:t>Encuentro del GEN en Mar del Plata para debatir  </a:t>
            </a:r>
          </a:p>
          <a:p>
            <a:r>
              <a:rPr lang="es-ES" dirty="0" smtClean="0"/>
              <a:t>“La deuda social, perspectivas de  cambio" </a:t>
            </a:r>
          </a:p>
          <a:p>
            <a:r>
              <a:rPr lang="es-ES" dirty="0" smtClean="0"/>
              <a:t>con militantes de todo el país. </a:t>
            </a:r>
            <a:endParaRPr lang="es-ES" dirty="0"/>
          </a:p>
        </p:txBody>
      </p:sp>
      <p:pic>
        <p:nvPicPr>
          <p:cNvPr id="12" name="11 Imagen" descr="Moreno.jpg"/>
          <p:cNvPicPr>
            <a:picLocks noChangeAspect="1"/>
          </p:cNvPicPr>
          <p:nvPr/>
        </p:nvPicPr>
        <p:blipFill>
          <a:blip r:embed="rId3" cstate="print"/>
          <a:stretch>
            <a:fillRect/>
          </a:stretch>
        </p:blipFill>
        <p:spPr>
          <a:xfrm>
            <a:off x="5580112" y="4990787"/>
            <a:ext cx="3563888" cy="1867213"/>
          </a:xfrm>
          <a:prstGeom prst="rect">
            <a:avLst/>
          </a:prstGeom>
          <a:ln>
            <a:noFill/>
          </a:ln>
          <a:effectLst>
            <a:softEdge rad="112500"/>
          </a:effectLst>
        </p:spPr>
      </p:pic>
      <p:sp>
        <p:nvSpPr>
          <p:cNvPr id="13" name="12 Flecha arriba"/>
          <p:cNvSpPr/>
          <p:nvPr/>
        </p:nvSpPr>
        <p:spPr>
          <a:xfrm>
            <a:off x="6588224" y="4437112"/>
            <a:ext cx="360040" cy="6480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CuadroTexto"/>
          <p:cNvSpPr txBox="1"/>
          <p:nvPr/>
        </p:nvSpPr>
        <p:spPr>
          <a:xfrm>
            <a:off x="4932040" y="3501008"/>
            <a:ext cx="3509294" cy="923330"/>
          </a:xfrm>
          <a:prstGeom prst="rect">
            <a:avLst/>
          </a:prstGeom>
          <a:noFill/>
        </p:spPr>
        <p:txBody>
          <a:bodyPr wrap="none" rtlCol="0">
            <a:spAutoFit/>
          </a:bodyPr>
          <a:lstStyle/>
          <a:p>
            <a:r>
              <a:rPr lang="es-ES" dirty="0" smtClean="0"/>
              <a:t>Acompañé a Hermes </a:t>
            </a:r>
            <a:r>
              <a:rPr lang="es-ES" dirty="0" err="1" smtClean="0"/>
              <a:t>Binner</a:t>
            </a:r>
            <a:r>
              <a:rPr lang="es-ES" dirty="0" smtClean="0"/>
              <a:t> y a </a:t>
            </a:r>
          </a:p>
          <a:p>
            <a:r>
              <a:rPr lang="es-ES" dirty="0" smtClean="0"/>
              <a:t>Margarita </a:t>
            </a:r>
            <a:r>
              <a:rPr lang="es-ES" dirty="0" err="1" smtClean="0"/>
              <a:t>Stolbizer</a:t>
            </a:r>
            <a:r>
              <a:rPr lang="es-ES" dirty="0" smtClean="0"/>
              <a:t> a recorrer la </a:t>
            </a:r>
          </a:p>
          <a:p>
            <a:r>
              <a:rPr lang="es-ES" dirty="0" smtClean="0"/>
              <a:t>provincia de  Buenos Aires</a:t>
            </a:r>
            <a:endParaRPr lang="es-ES" dirty="0"/>
          </a:p>
        </p:txBody>
      </p:sp>
      <p:pic>
        <p:nvPicPr>
          <p:cNvPr id="15" name="14 Imagen" descr="caminata solidaria anda uppi.jpg"/>
          <p:cNvPicPr>
            <a:picLocks noChangeAspect="1"/>
          </p:cNvPicPr>
          <p:nvPr/>
        </p:nvPicPr>
        <p:blipFill>
          <a:blip r:embed="rId4" cstate="print"/>
          <a:stretch>
            <a:fillRect/>
          </a:stretch>
        </p:blipFill>
        <p:spPr>
          <a:xfrm>
            <a:off x="5508103" y="332656"/>
            <a:ext cx="3648405" cy="2736304"/>
          </a:xfrm>
          <a:prstGeom prst="rect">
            <a:avLst/>
          </a:prstGeom>
          <a:ln>
            <a:noFill/>
          </a:ln>
          <a:effectLst>
            <a:softEdge rad="112500"/>
          </a:effectLst>
        </p:spPr>
      </p:pic>
      <p:sp>
        <p:nvSpPr>
          <p:cNvPr id="16" name="15 Rectángulo"/>
          <p:cNvSpPr/>
          <p:nvPr/>
        </p:nvSpPr>
        <p:spPr>
          <a:xfrm>
            <a:off x="0" y="0"/>
            <a:ext cx="4972836" cy="954107"/>
          </a:xfrm>
          <a:prstGeom prst="rect">
            <a:avLst/>
          </a:prstGeom>
        </p:spPr>
        <p:txBody>
          <a:bodyPr wrap="none">
            <a:spAutoFit/>
          </a:bodyPr>
          <a:lstStyle/>
          <a:p>
            <a:r>
              <a:rPr lang="es-ES" sz="2800" b="1" dirty="0" smtClean="0">
                <a:solidFill>
                  <a:schemeClr val="accent6">
                    <a:lumMod val="40000"/>
                    <a:lumOff val="60000"/>
                  </a:schemeClr>
                </a:solidFill>
                <a:latin typeface="Lucida Sans" pitchFamily="34" charset="0"/>
              </a:rPr>
              <a:t>Actividades comunitarias </a:t>
            </a:r>
          </a:p>
          <a:p>
            <a:r>
              <a:rPr lang="es-ES" sz="2800" b="1" dirty="0" smtClean="0">
                <a:solidFill>
                  <a:schemeClr val="accent6">
                    <a:lumMod val="40000"/>
                    <a:lumOff val="60000"/>
                  </a:schemeClr>
                </a:solidFill>
                <a:latin typeface="Lucida Sans" pitchFamily="34" charset="0"/>
              </a:rPr>
              <a:t>y partidarias</a:t>
            </a:r>
            <a:endParaRPr lang="es-ES" sz="2800" b="1" dirty="0">
              <a:latin typeface="Lucida Sans"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971600" y="836712"/>
            <a:ext cx="6912768" cy="522288"/>
          </a:xfrm>
        </p:spPr>
        <p:txBody>
          <a:bodyPr>
            <a:noAutofit/>
          </a:bodyPr>
          <a:lstStyle/>
          <a:p>
            <a:r>
              <a:rPr lang="es-ES" sz="3200" dirty="0" smtClean="0">
                <a:solidFill>
                  <a:schemeClr val="accent6">
                    <a:lumMod val="40000"/>
                    <a:lumOff val="60000"/>
                  </a:schemeClr>
                </a:solidFill>
                <a:latin typeface="Lucida Sans" pitchFamily="34" charset="0"/>
              </a:rPr>
              <a:t/>
            </a:r>
            <a:br>
              <a:rPr lang="es-ES" sz="3200" dirty="0" smtClean="0">
                <a:solidFill>
                  <a:schemeClr val="accent6">
                    <a:lumMod val="40000"/>
                    <a:lumOff val="60000"/>
                  </a:schemeClr>
                </a:solidFill>
                <a:latin typeface="Lucida Sans" pitchFamily="34" charset="0"/>
              </a:rPr>
            </a:br>
            <a:r>
              <a:rPr lang="es-ES" sz="3200" dirty="0" smtClean="0">
                <a:solidFill>
                  <a:schemeClr val="accent6">
                    <a:lumMod val="40000"/>
                    <a:lumOff val="60000"/>
                  </a:schemeClr>
                </a:solidFill>
                <a:latin typeface="Lucida Sans" pitchFamily="34" charset="0"/>
              </a:rPr>
              <a:t/>
            </a:r>
            <a:br>
              <a:rPr lang="es-ES" sz="3200" dirty="0" smtClean="0">
                <a:solidFill>
                  <a:schemeClr val="accent6">
                    <a:lumMod val="40000"/>
                    <a:lumOff val="60000"/>
                  </a:schemeClr>
                </a:solidFill>
                <a:latin typeface="Lucida Sans" pitchFamily="34" charset="0"/>
              </a:rPr>
            </a:br>
            <a:r>
              <a:rPr lang="es-ES" sz="3200" dirty="0" smtClean="0">
                <a:solidFill>
                  <a:schemeClr val="accent6">
                    <a:lumMod val="40000"/>
                    <a:lumOff val="60000"/>
                  </a:schemeClr>
                </a:solidFill>
                <a:latin typeface="Lucida Sans" pitchFamily="34" charset="0"/>
              </a:rPr>
              <a:t/>
            </a:r>
            <a:br>
              <a:rPr lang="es-ES" sz="3200" dirty="0" smtClean="0">
                <a:solidFill>
                  <a:schemeClr val="accent6">
                    <a:lumMod val="40000"/>
                    <a:lumOff val="60000"/>
                  </a:schemeClr>
                </a:solidFill>
                <a:latin typeface="Lucida Sans" pitchFamily="34" charset="0"/>
              </a:rPr>
            </a:br>
            <a:r>
              <a:rPr lang="es-ES" sz="3200" dirty="0" smtClean="0">
                <a:solidFill>
                  <a:schemeClr val="accent6">
                    <a:lumMod val="40000"/>
                    <a:lumOff val="60000"/>
                  </a:schemeClr>
                </a:solidFill>
                <a:latin typeface="Lucida Sans" pitchFamily="34" charset="0"/>
              </a:rPr>
              <a:t/>
            </a:r>
            <a:br>
              <a:rPr lang="es-ES" sz="3200" dirty="0" smtClean="0">
                <a:solidFill>
                  <a:schemeClr val="accent6">
                    <a:lumMod val="40000"/>
                    <a:lumOff val="60000"/>
                  </a:schemeClr>
                </a:solidFill>
                <a:latin typeface="Lucida Sans" pitchFamily="34" charset="0"/>
              </a:rPr>
            </a:br>
            <a:r>
              <a:rPr lang="es-ES" sz="3200" dirty="0" smtClean="0">
                <a:latin typeface="Lucida Sans" pitchFamily="34" charset="0"/>
              </a:rPr>
              <a:t/>
            </a:r>
            <a:br>
              <a:rPr lang="es-ES" sz="3200" dirty="0" smtClean="0">
                <a:latin typeface="Lucida Sans" pitchFamily="34" charset="0"/>
              </a:rPr>
            </a:br>
            <a:r>
              <a:rPr lang="es-ES" sz="3200" dirty="0" smtClean="0">
                <a:solidFill>
                  <a:schemeClr val="accent6">
                    <a:lumMod val="60000"/>
                    <a:lumOff val="40000"/>
                  </a:schemeClr>
                </a:solidFill>
              </a:rPr>
              <a:t/>
            </a:r>
            <a:br>
              <a:rPr lang="es-ES" sz="3200" dirty="0" smtClean="0">
                <a:solidFill>
                  <a:schemeClr val="accent6">
                    <a:lumMod val="60000"/>
                    <a:lumOff val="40000"/>
                  </a:schemeClr>
                </a:solidFill>
              </a:rPr>
            </a:br>
            <a:r>
              <a:rPr lang="es-ES" sz="3200" dirty="0" smtClean="0">
                <a:solidFill>
                  <a:schemeClr val="accent6">
                    <a:lumMod val="60000"/>
                    <a:lumOff val="40000"/>
                  </a:schemeClr>
                </a:solidFill>
              </a:rPr>
              <a:t>Encuentro del GEN en Azul</a:t>
            </a:r>
            <a:endParaRPr lang="es-ES" sz="3200" dirty="0">
              <a:solidFill>
                <a:schemeClr val="accent6">
                  <a:lumMod val="60000"/>
                  <a:lumOff val="40000"/>
                </a:schemeClr>
              </a:solidFill>
            </a:endParaRPr>
          </a:p>
        </p:txBody>
      </p:sp>
      <p:sp>
        <p:nvSpPr>
          <p:cNvPr id="2" name="1 Marcador de pie de página"/>
          <p:cNvSpPr>
            <a:spLocks noGrp="1"/>
          </p:cNvSpPr>
          <p:nvPr>
            <p:ph type="ftr" sz="quarter" idx="11"/>
          </p:nvPr>
        </p:nvSpPr>
        <p:spPr/>
        <p:txBody>
          <a:bodyPr/>
          <a:lstStyle/>
          <a:p>
            <a:r>
              <a:rPr lang="es-ES" smtClean="0"/>
              <a:t>Omar Duclós - Diputado Nacional - Gestión 2014 www.omarduclos.com.ar</a:t>
            </a:r>
            <a:endParaRPr lang="es-ES"/>
          </a:p>
        </p:txBody>
      </p:sp>
      <p:pic>
        <p:nvPicPr>
          <p:cNvPr id="7" name="6 Marcador de posición de imagen" descr="unnamed.jpg"/>
          <p:cNvPicPr>
            <a:picLocks noGrp="1" noChangeAspect="1"/>
          </p:cNvPicPr>
          <p:nvPr>
            <p:ph type="pic" idx="1"/>
          </p:nvPr>
        </p:nvPicPr>
        <p:blipFill>
          <a:blip r:embed="rId2" cstate="print"/>
          <a:srcRect t="1852" b="1852"/>
          <a:stretch>
            <a:fillRect/>
          </a:stretch>
        </p:blipFill>
        <p:spPr>
          <a:xfrm>
            <a:off x="1475656" y="1556792"/>
            <a:ext cx="6120680" cy="4420491"/>
          </a:xfrm>
        </p:spPr>
      </p:pic>
      <p:sp>
        <p:nvSpPr>
          <p:cNvPr id="5" name="4 CuadroTexto"/>
          <p:cNvSpPr txBox="1"/>
          <p:nvPr/>
        </p:nvSpPr>
        <p:spPr>
          <a:xfrm>
            <a:off x="0" y="188640"/>
            <a:ext cx="9144000" cy="584775"/>
          </a:xfrm>
          <a:prstGeom prst="rect">
            <a:avLst/>
          </a:prstGeom>
          <a:noFill/>
        </p:spPr>
        <p:txBody>
          <a:bodyPr wrap="square" rtlCol="0">
            <a:spAutoFit/>
          </a:bodyPr>
          <a:lstStyle/>
          <a:p>
            <a:pPr algn="ctr"/>
            <a:r>
              <a:rPr lang="es-ES" sz="3200" b="1" dirty="0" smtClean="0">
                <a:solidFill>
                  <a:schemeClr val="accent6">
                    <a:lumMod val="40000"/>
                    <a:lumOff val="60000"/>
                  </a:schemeClr>
                </a:solidFill>
                <a:latin typeface="Lucida Sans" pitchFamily="34" charset="0"/>
              </a:rPr>
              <a:t>Actividades comunitarias y partidarias</a:t>
            </a:r>
            <a:endParaRPr lang="es-ES" sz="32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0" y="0"/>
            <a:ext cx="9144000" cy="1143000"/>
          </a:xfrm>
        </p:spPr>
        <p:txBody>
          <a:bodyPr>
            <a:normAutofit/>
          </a:bodyPr>
          <a:lstStyle/>
          <a:p>
            <a:r>
              <a:rPr lang="es-ES" sz="3200" dirty="0" smtClean="0">
                <a:solidFill>
                  <a:schemeClr val="accent6">
                    <a:lumMod val="60000"/>
                    <a:lumOff val="40000"/>
                  </a:schemeClr>
                </a:solidFill>
              </a:rPr>
              <a:t>Actividades comunitarias y partidarias</a:t>
            </a:r>
            <a:endParaRPr lang="es-ES" sz="3200" dirty="0">
              <a:solidFill>
                <a:schemeClr val="accent6">
                  <a:lumMod val="60000"/>
                  <a:lumOff val="40000"/>
                </a:schemeClr>
              </a:solidFill>
            </a:endParaRPr>
          </a:p>
        </p:txBody>
      </p:sp>
      <p:sp>
        <p:nvSpPr>
          <p:cNvPr id="2" name="1 Marcador de pie de página"/>
          <p:cNvSpPr>
            <a:spLocks noGrp="1"/>
          </p:cNvSpPr>
          <p:nvPr>
            <p:ph type="ftr" sz="quarter" idx="11"/>
          </p:nvPr>
        </p:nvSpPr>
        <p:spPr/>
        <p:txBody>
          <a:bodyPr/>
          <a:lstStyle/>
          <a:p>
            <a:r>
              <a:rPr lang="es-ES" smtClean="0"/>
              <a:t>Omar Duclós - Diputado Nacional - Gestión 2014 www.omarduclos.com.ar</a:t>
            </a:r>
            <a:endParaRPr lang="es-ES"/>
          </a:p>
        </p:txBody>
      </p:sp>
      <p:sp>
        <p:nvSpPr>
          <p:cNvPr id="6" name="5 Rectángulo"/>
          <p:cNvSpPr/>
          <p:nvPr/>
        </p:nvSpPr>
        <p:spPr>
          <a:xfrm>
            <a:off x="4427984" y="1124744"/>
            <a:ext cx="4572000" cy="923330"/>
          </a:xfrm>
          <a:prstGeom prst="rect">
            <a:avLst/>
          </a:prstGeom>
        </p:spPr>
        <p:txBody>
          <a:bodyPr>
            <a:spAutoFit/>
          </a:bodyPr>
          <a:lstStyle/>
          <a:p>
            <a:r>
              <a:rPr lang="es-ES" dirty="0" smtClean="0"/>
              <a:t>Participé del acto de la oposición  </a:t>
            </a:r>
          </a:p>
          <a:p>
            <a:r>
              <a:rPr lang="es-ES" b="1" dirty="0" smtClean="0"/>
              <a:t>“Boleta Única: más República, </a:t>
            </a:r>
          </a:p>
          <a:p>
            <a:r>
              <a:rPr lang="es-ES" b="1" dirty="0" smtClean="0"/>
              <a:t>más Democracia”</a:t>
            </a:r>
            <a:r>
              <a:rPr lang="es-ES" dirty="0" smtClean="0"/>
              <a:t>. </a:t>
            </a:r>
            <a:endParaRPr lang="es-ES" dirty="0"/>
          </a:p>
        </p:txBody>
      </p:sp>
      <p:sp>
        <p:nvSpPr>
          <p:cNvPr id="7" name="6 Flecha derecha"/>
          <p:cNvSpPr/>
          <p:nvPr/>
        </p:nvSpPr>
        <p:spPr>
          <a:xfrm>
            <a:off x="3563888" y="14847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7 Imagen" descr="visita binner marga a azul.jpg"/>
          <p:cNvPicPr>
            <a:picLocks noChangeAspect="1"/>
          </p:cNvPicPr>
          <p:nvPr/>
        </p:nvPicPr>
        <p:blipFill>
          <a:blip r:embed="rId2" cstate="print"/>
          <a:stretch>
            <a:fillRect/>
          </a:stretch>
        </p:blipFill>
        <p:spPr>
          <a:xfrm>
            <a:off x="4716016" y="2276872"/>
            <a:ext cx="3388307" cy="20612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8 Flecha abajo"/>
          <p:cNvSpPr/>
          <p:nvPr/>
        </p:nvSpPr>
        <p:spPr>
          <a:xfrm>
            <a:off x="7308304" y="4437112"/>
            <a:ext cx="360040"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CuadroTexto"/>
          <p:cNvSpPr txBox="1"/>
          <p:nvPr/>
        </p:nvSpPr>
        <p:spPr>
          <a:xfrm>
            <a:off x="7040539" y="5157192"/>
            <a:ext cx="2103461" cy="923330"/>
          </a:xfrm>
          <a:prstGeom prst="rect">
            <a:avLst/>
          </a:prstGeom>
          <a:noFill/>
        </p:spPr>
        <p:txBody>
          <a:bodyPr wrap="none" rtlCol="0">
            <a:spAutoFit/>
          </a:bodyPr>
          <a:lstStyle/>
          <a:p>
            <a:r>
              <a:rPr lang="es-ES" dirty="0" smtClean="0"/>
              <a:t>Visita de </a:t>
            </a:r>
            <a:r>
              <a:rPr lang="es-ES" dirty="0" err="1" smtClean="0"/>
              <a:t>Stolbizer</a:t>
            </a:r>
            <a:r>
              <a:rPr lang="es-ES" dirty="0" smtClean="0"/>
              <a:t> </a:t>
            </a:r>
          </a:p>
          <a:p>
            <a:r>
              <a:rPr lang="es-ES" dirty="0" smtClean="0"/>
              <a:t>y </a:t>
            </a:r>
            <a:r>
              <a:rPr lang="es-ES" dirty="0" err="1" smtClean="0"/>
              <a:t>Binner</a:t>
            </a:r>
            <a:r>
              <a:rPr lang="es-ES" dirty="0" smtClean="0"/>
              <a:t> a Azul</a:t>
            </a:r>
          </a:p>
          <a:p>
            <a:endParaRPr lang="es-ES" dirty="0"/>
          </a:p>
        </p:txBody>
      </p:sp>
      <p:pic>
        <p:nvPicPr>
          <p:cNvPr id="11" name="10 Imagen" descr="hermes y marga en la feria del libro.jpg"/>
          <p:cNvPicPr>
            <a:picLocks noChangeAspect="1"/>
          </p:cNvPicPr>
          <p:nvPr/>
        </p:nvPicPr>
        <p:blipFill>
          <a:blip r:embed="rId3" cstate="print"/>
          <a:stretch>
            <a:fillRect/>
          </a:stretch>
        </p:blipFill>
        <p:spPr>
          <a:xfrm>
            <a:off x="179512" y="3645024"/>
            <a:ext cx="2664296" cy="230506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2" name="11 Flecha derecha"/>
          <p:cNvSpPr/>
          <p:nvPr/>
        </p:nvSpPr>
        <p:spPr>
          <a:xfrm>
            <a:off x="2915816" y="5085184"/>
            <a:ext cx="93610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CuadroTexto"/>
          <p:cNvSpPr txBox="1"/>
          <p:nvPr/>
        </p:nvSpPr>
        <p:spPr>
          <a:xfrm>
            <a:off x="3779912" y="4941168"/>
            <a:ext cx="2520280" cy="1200329"/>
          </a:xfrm>
          <a:prstGeom prst="rect">
            <a:avLst/>
          </a:prstGeom>
          <a:noFill/>
        </p:spPr>
        <p:txBody>
          <a:bodyPr wrap="square" rtlCol="0">
            <a:spAutoFit/>
          </a:bodyPr>
          <a:lstStyle/>
          <a:p>
            <a:r>
              <a:rPr lang="es-ES" dirty="0" smtClean="0"/>
              <a:t>Con Hermes </a:t>
            </a:r>
            <a:r>
              <a:rPr lang="es-ES" dirty="0" err="1" smtClean="0"/>
              <a:t>Binner</a:t>
            </a:r>
            <a:r>
              <a:rPr lang="es-ES" dirty="0" smtClean="0"/>
              <a:t> y Margarita </a:t>
            </a:r>
            <a:r>
              <a:rPr lang="es-ES" dirty="0" err="1" smtClean="0"/>
              <a:t>Stolbizer</a:t>
            </a:r>
            <a:r>
              <a:rPr lang="es-ES" dirty="0" smtClean="0"/>
              <a:t> </a:t>
            </a:r>
          </a:p>
          <a:p>
            <a:r>
              <a:rPr lang="es-ES" dirty="0" smtClean="0"/>
              <a:t>en la Feria del libro</a:t>
            </a:r>
          </a:p>
          <a:p>
            <a:endParaRPr lang="es-ES" dirty="0"/>
          </a:p>
        </p:txBody>
      </p:sp>
      <p:pic>
        <p:nvPicPr>
          <p:cNvPr id="15" name="14 Imagen" descr="boleta unica.jpg"/>
          <p:cNvPicPr>
            <a:picLocks noChangeAspect="1"/>
          </p:cNvPicPr>
          <p:nvPr/>
        </p:nvPicPr>
        <p:blipFill>
          <a:blip r:embed="rId4" cstate="print"/>
          <a:stretch>
            <a:fillRect/>
          </a:stretch>
        </p:blipFill>
        <p:spPr>
          <a:xfrm>
            <a:off x="539552" y="980728"/>
            <a:ext cx="2880320" cy="21602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620688"/>
            <a:ext cx="8352928" cy="799232"/>
          </a:xfrm>
        </p:spPr>
        <p:txBody>
          <a:bodyPr>
            <a:noAutofit/>
          </a:bodyPr>
          <a:lstStyle/>
          <a:p>
            <a:r>
              <a:rPr lang="es-ES" sz="2400" dirty="0" smtClean="0">
                <a:solidFill>
                  <a:schemeClr val="accent6">
                    <a:lumMod val="60000"/>
                    <a:lumOff val="40000"/>
                  </a:schemeClr>
                </a:solidFill>
              </a:rPr>
              <a:t>Lanzamiento Frente Amplio UNEN bonaerense en Avellaneda</a:t>
            </a:r>
            <a:endParaRPr lang="es-ES" sz="2400" dirty="0">
              <a:solidFill>
                <a:schemeClr val="accent6">
                  <a:lumMod val="60000"/>
                  <a:lumOff val="40000"/>
                </a:schemeClr>
              </a:solidFill>
            </a:endParaRPr>
          </a:p>
        </p:txBody>
      </p:sp>
      <p:pic>
        <p:nvPicPr>
          <p:cNvPr id="6" name="5 Marcador de posición de imagen" descr="lanzamiento unen pcia.jpg"/>
          <p:cNvPicPr>
            <a:picLocks noGrp="1" noChangeAspect="1"/>
          </p:cNvPicPr>
          <p:nvPr>
            <p:ph type="pic" idx="1"/>
          </p:nvPr>
        </p:nvPicPr>
        <p:blipFill>
          <a:blip r:embed="rId2" cstate="print"/>
          <a:srcRect l="1069" r="1069"/>
          <a:stretch>
            <a:fillRect/>
          </a:stretch>
        </p:blipFill>
        <p:spPr>
          <a:xfrm>
            <a:off x="1475656" y="1576927"/>
            <a:ext cx="6192688" cy="4472496"/>
          </a:xfrm>
        </p:spPr>
      </p:pic>
      <p:sp>
        <p:nvSpPr>
          <p:cNvPr id="5" name="4 Marcador de pie de página"/>
          <p:cNvSpPr>
            <a:spLocks noGrp="1"/>
          </p:cNvSpPr>
          <p:nvPr>
            <p:ph type="ftr" sz="quarter" idx="11"/>
          </p:nvPr>
        </p:nvSpPr>
        <p:spPr/>
        <p:txBody>
          <a:bodyPr/>
          <a:lstStyle/>
          <a:p>
            <a:r>
              <a:rPr lang="es-ES" smtClean="0"/>
              <a:t>Omar Duclós - Diputado Nacional - Gestión 2014 www.omarduclos.com.ar</a:t>
            </a:r>
            <a:endParaRPr lang="es-ES"/>
          </a:p>
        </p:txBody>
      </p:sp>
      <p:sp>
        <p:nvSpPr>
          <p:cNvPr id="7" name="6 CuadroTexto"/>
          <p:cNvSpPr txBox="1"/>
          <p:nvPr/>
        </p:nvSpPr>
        <p:spPr>
          <a:xfrm>
            <a:off x="0" y="0"/>
            <a:ext cx="8748464" cy="584775"/>
          </a:xfrm>
          <a:prstGeom prst="rect">
            <a:avLst/>
          </a:prstGeom>
          <a:noFill/>
        </p:spPr>
        <p:txBody>
          <a:bodyPr wrap="square" rtlCol="0">
            <a:spAutoFit/>
          </a:bodyPr>
          <a:lstStyle/>
          <a:p>
            <a:pPr algn="ctr"/>
            <a:r>
              <a:rPr lang="es-ES" sz="3200" b="1" dirty="0" smtClean="0">
                <a:solidFill>
                  <a:schemeClr val="accent6">
                    <a:lumMod val="60000"/>
                    <a:lumOff val="40000"/>
                  </a:schemeClr>
                </a:solidFill>
                <a:latin typeface="+mj-lt"/>
              </a:rPr>
              <a:t>Actividades comunitarias y partidarias</a:t>
            </a:r>
            <a:endParaRPr lang="es-ES" sz="3200" b="1" dirty="0">
              <a:latin typeface="+mj-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323528" y="0"/>
            <a:ext cx="8280920" cy="1131888"/>
          </a:xfrm>
        </p:spPr>
        <p:txBody>
          <a:bodyPr/>
          <a:lstStyle/>
          <a:p>
            <a:r>
              <a:rPr lang="es-ES" dirty="0" smtClean="0">
                <a:solidFill>
                  <a:schemeClr val="accent6">
                    <a:lumMod val="60000"/>
                    <a:lumOff val="40000"/>
                  </a:schemeClr>
                </a:solidFill>
              </a:rPr>
              <a:t>Con Margarita </a:t>
            </a:r>
            <a:r>
              <a:rPr lang="es-ES" dirty="0" err="1" smtClean="0">
                <a:solidFill>
                  <a:schemeClr val="accent6">
                    <a:lumMod val="60000"/>
                    <a:lumOff val="40000"/>
                  </a:schemeClr>
                </a:solidFill>
              </a:rPr>
              <a:t>Stolbizer</a:t>
            </a:r>
            <a:r>
              <a:rPr lang="es-ES" dirty="0" smtClean="0">
                <a:solidFill>
                  <a:schemeClr val="accent6">
                    <a:lumMod val="60000"/>
                    <a:lumOff val="40000"/>
                  </a:schemeClr>
                </a:solidFill>
              </a:rPr>
              <a:t> a legisladores del GEN de la 4ta. Sección electoral estuvimos con los </a:t>
            </a:r>
            <a:r>
              <a:rPr lang="es-ES" dirty="0" err="1" smtClean="0">
                <a:solidFill>
                  <a:schemeClr val="accent6">
                    <a:lumMod val="60000"/>
                    <a:lumOff val="40000"/>
                  </a:schemeClr>
                </a:solidFill>
              </a:rPr>
              <a:t>Autoconvocados</a:t>
            </a:r>
            <a:r>
              <a:rPr lang="es-ES" dirty="0" smtClean="0">
                <a:solidFill>
                  <a:schemeClr val="accent6">
                    <a:lumMod val="60000"/>
                    <a:lumOff val="40000"/>
                  </a:schemeClr>
                </a:solidFill>
              </a:rPr>
              <a:t> por la Autovía Ruta 7 Junín- Giles en </a:t>
            </a:r>
            <a:r>
              <a:rPr lang="es-ES" dirty="0" err="1" smtClean="0">
                <a:solidFill>
                  <a:schemeClr val="accent6">
                    <a:lumMod val="60000"/>
                    <a:lumOff val="40000"/>
                  </a:schemeClr>
                </a:solidFill>
              </a:rPr>
              <a:t>Chacabuco</a:t>
            </a:r>
            <a:r>
              <a:rPr lang="es-ES" dirty="0" smtClean="0">
                <a:solidFill>
                  <a:schemeClr val="accent6">
                    <a:lumMod val="60000"/>
                    <a:lumOff val="40000"/>
                  </a:schemeClr>
                </a:solidFill>
              </a:rPr>
              <a:t>. </a:t>
            </a:r>
            <a:endParaRPr lang="es-ES" dirty="0">
              <a:solidFill>
                <a:schemeClr val="accent6">
                  <a:lumMod val="60000"/>
                  <a:lumOff val="40000"/>
                </a:schemeClr>
              </a:solidFill>
            </a:endParaRPr>
          </a:p>
        </p:txBody>
      </p:sp>
      <p:pic>
        <p:nvPicPr>
          <p:cNvPr id="8" name="7 Marcador de posición de imagen" descr="Autoconvocados Ruta 7.jpg"/>
          <p:cNvPicPr>
            <a:picLocks noGrp="1" noChangeAspect="1"/>
          </p:cNvPicPr>
          <p:nvPr>
            <p:ph type="pic" idx="1"/>
          </p:nvPr>
        </p:nvPicPr>
        <p:blipFill>
          <a:blip r:embed="rId2" cstate="print"/>
          <a:srcRect t="1852" b="1852"/>
          <a:stretch>
            <a:fillRect/>
          </a:stretch>
        </p:blipFill>
        <p:spPr>
          <a:xfrm>
            <a:off x="1691680" y="1556792"/>
            <a:ext cx="6199584" cy="4477477"/>
          </a:xfrm>
        </p:spPr>
      </p:pic>
      <p:sp>
        <p:nvSpPr>
          <p:cNvPr id="4" name="3 Marcador de pie de página"/>
          <p:cNvSpPr>
            <a:spLocks noGrp="1"/>
          </p:cNvSpPr>
          <p:nvPr>
            <p:ph type="ftr" sz="quarter" idx="11"/>
          </p:nvPr>
        </p:nvSpPr>
        <p:spPr/>
        <p:txBody>
          <a:bodyPr/>
          <a:lstStyle/>
          <a:p>
            <a:r>
              <a:rPr lang="es-ES" smtClean="0"/>
              <a:t>Omar Duclós - Diputado Nacional - Gestión 2014 www.omarduclos.com.ar</a:t>
            </a:r>
            <a:endParaRPr lang="es-E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764704"/>
            <a:ext cx="8064896" cy="1224136"/>
          </a:xfrm>
        </p:spPr>
        <p:txBody>
          <a:bodyPr>
            <a:normAutofit fontScale="90000"/>
          </a:bodyPr>
          <a:lstStyle/>
          <a:p>
            <a:r>
              <a:rPr lang="es-AR" dirty="0" smtClean="0"/>
              <a:t>Con miembros de la Comisión de Energía y Combustibles viajamos a Neuquén para interiorizarnos sobre las potencialidades del yacimiento de hidrocarburos de Vaca Muerta y los planes de YPF para su desarrollo. </a:t>
            </a:r>
            <a:endParaRPr lang="es-ES" dirty="0"/>
          </a:p>
        </p:txBody>
      </p:sp>
      <p:pic>
        <p:nvPicPr>
          <p:cNvPr id="6" name="5 Marcador de posición de imagen" descr="Vaca Muerta.jpg"/>
          <p:cNvPicPr>
            <a:picLocks noGrp="1" noChangeAspect="1"/>
          </p:cNvPicPr>
          <p:nvPr>
            <p:ph type="pic" idx="1"/>
          </p:nvPr>
        </p:nvPicPr>
        <p:blipFill>
          <a:blip r:embed="rId3" cstate="print"/>
          <a:srcRect l="4091" r="4091"/>
          <a:stretch>
            <a:fillRect/>
          </a:stretch>
        </p:blipFill>
        <p:spPr>
          <a:xfrm>
            <a:off x="1619672" y="2132856"/>
            <a:ext cx="6308824" cy="4556373"/>
          </a:xfrm>
        </p:spPr>
      </p:pic>
      <p:sp>
        <p:nvSpPr>
          <p:cNvPr id="5" name="4 Marcador de pie de página"/>
          <p:cNvSpPr>
            <a:spLocks noGrp="1"/>
          </p:cNvSpPr>
          <p:nvPr>
            <p:ph type="ftr" sz="quarter" idx="11"/>
          </p:nvPr>
        </p:nvSpPr>
        <p:spPr/>
        <p:txBody>
          <a:bodyPr/>
          <a:lstStyle/>
          <a:p>
            <a:r>
              <a:rPr lang="es-ES" smtClean="0"/>
              <a:t>Omar Duclós - Diputado Nacional - Gestión 2014 www.omarduclos.com.ar</a:t>
            </a:r>
            <a:endParaRPr lang="es-ES" dirty="0"/>
          </a:p>
        </p:txBody>
      </p:sp>
      <p:sp>
        <p:nvSpPr>
          <p:cNvPr id="7" name="6 CuadroTexto"/>
          <p:cNvSpPr txBox="1"/>
          <p:nvPr/>
        </p:nvSpPr>
        <p:spPr>
          <a:xfrm>
            <a:off x="0" y="0"/>
            <a:ext cx="9144000" cy="1446550"/>
          </a:xfrm>
          <a:prstGeom prst="rect">
            <a:avLst/>
          </a:prstGeom>
          <a:noFill/>
        </p:spPr>
        <p:txBody>
          <a:bodyPr wrap="square" rtlCol="0">
            <a:spAutoFit/>
          </a:bodyPr>
          <a:lstStyle/>
          <a:p>
            <a:pPr algn="ctr"/>
            <a:r>
              <a:rPr lang="es-ES" sz="4400" b="1" dirty="0" smtClean="0">
                <a:solidFill>
                  <a:schemeClr val="bg2">
                    <a:lumMod val="40000"/>
                    <a:lumOff val="60000"/>
                  </a:schemeClr>
                </a:solidFill>
                <a:latin typeface="+mj-lt"/>
              </a:rPr>
              <a:t>Actividades Institucionales</a:t>
            </a:r>
          </a:p>
          <a:p>
            <a:pPr algn="ctr"/>
            <a:endParaRPr lang="es-ES" sz="4400" dirty="0">
              <a:latin typeface="+mj-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Omar Duclós - Diputado Nacional - Gestión 2014 www.omarduclos.com.ar</a:t>
            </a:r>
            <a:endParaRPr lang="es-ES"/>
          </a:p>
        </p:txBody>
      </p:sp>
      <p:pic>
        <p:nvPicPr>
          <p:cNvPr id="3" name="2 Imagen" descr="Foto homenaje Alfonsin.jpg"/>
          <p:cNvPicPr>
            <a:picLocks noChangeAspect="1"/>
          </p:cNvPicPr>
          <p:nvPr/>
        </p:nvPicPr>
        <p:blipFill>
          <a:blip r:embed="rId2" cstate="print"/>
          <a:stretch>
            <a:fillRect/>
          </a:stretch>
        </p:blipFill>
        <p:spPr>
          <a:xfrm>
            <a:off x="163414" y="188640"/>
            <a:ext cx="3398112" cy="1872208"/>
          </a:xfrm>
          <a:prstGeom prst="rect">
            <a:avLst/>
          </a:prstGeom>
          <a:ln>
            <a:noFill/>
          </a:ln>
          <a:effectLst>
            <a:softEdge rad="112500"/>
          </a:effectLst>
        </p:spPr>
      </p:pic>
      <p:sp>
        <p:nvSpPr>
          <p:cNvPr id="4" name="3 Flecha derecha"/>
          <p:cNvSpPr/>
          <p:nvPr/>
        </p:nvSpPr>
        <p:spPr>
          <a:xfrm>
            <a:off x="3491880" y="1340768"/>
            <a:ext cx="86409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4368334" y="1124744"/>
            <a:ext cx="4775666" cy="923330"/>
          </a:xfrm>
          <a:prstGeom prst="rect">
            <a:avLst/>
          </a:prstGeom>
          <a:noFill/>
        </p:spPr>
        <p:txBody>
          <a:bodyPr wrap="none" rtlCol="0">
            <a:spAutoFit/>
          </a:bodyPr>
          <a:lstStyle/>
          <a:p>
            <a:r>
              <a:rPr lang="es-ES" b="1" dirty="0" smtClean="0"/>
              <a:t>Participé de la mesa de cierre de la </a:t>
            </a:r>
          </a:p>
          <a:p>
            <a:r>
              <a:rPr lang="es-ES" b="1" dirty="0" smtClean="0"/>
              <a:t>Maratón de Ideas para  la Argentina Futura.</a:t>
            </a:r>
          </a:p>
          <a:p>
            <a:endParaRPr lang="es-ES" dirty="0"/>
          </a:p>
        </p:txBody>
      </p:sp>
      <p:pic>
        <p:nvPicPr>
          <p:cNvPr id="6" name="5 Imagen" descr="finlandia.jpg"/>
          <p:cNvPicPr>
            <a:picLocks noChangeAspect="1"/>
          </p:cNvPicPr>
          <p:nvPr/>
        </p:nvPicPr>
        <p:blipFill>
          <a:blip r:embed="rId3" cstate="print"/>
          <a:stretch>
            <a:fillRect/>
          </a:stretch>
        </p:blipFill>
        <p:spPr>
          <a:xfrm>
            <a:off x="179512" y="2204863"/>
            <a:ext cx="3384376" cy="2256251"/>
          </a:xfrm>
          <a:prstGeom prst="rect">
            <a:avLst/>
          </a:prstGeom>
          <a:ln>
            <a:noFill/>
          </a:ln>
          <a:effectLst>
            <a:softEdge rad="112500"/>
          </a:effectLst>
        </p:spPr>
      </p:pic>
      <p:sp>
        <p:nvSpPr>
          <p:cNvPr id="7" name="6 Flecha derecha"/>
          <p:cNvSpPr/>
          <p:nvPr/>
        </p:nvSpPr>
        <p:spPr>
          <a:xfrm>
            <a:off x="3419872" y="306896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CuadroTexto"/>
          <p:cNvSpPr txBox="1"/>
          <p:nvPr/>
        </p:nvSpPr>
        <p:spPr>
          <a:xfrm>
            <a:off x="4466116" y="2780928"/>
            <a:ext cx="4677884" cy="646331"/>
          </a:xfrm>
          <a:prstGeom prst="rect">
            <a:avLst/>
          </a:prstGeom>
          <a:noFill/>
        </p:spPr>
        <p:txBody>
          <a:bodyPr wrap="none" rtlCol="0">
            <a:spAutoFit/>
          </a:bodyPr>
          <a:lstStyle/>
          <a:p>
            <a:r>
              <a:rPr lang="es-ES" dirty="0" smtClean="0"/>
              <a:t>Viajé a Finlandia invitado por la Fundación </a:t>
            </a:r>
          </a:p>
          <a:p>
            <a:r>
              <a:rPr lang="es-ES" dirty="0" smtClean="0"/>
              <a:t>RAP para estudiar sistema educativo</a:t>
            </a:r>
            <a:endParaRPr lang="es-ES" dirty="0"/>
          </a:p>
        </p:txBody>
      </p:sp>
      <p:pic>
        <p:nvPicPr>
          <p:cNvPr id="9" name="8 Imagen" descr="Azul, c adrian perez y bidegain.jpg"/>
          <p:cNvPicPr>
            <a:picLocks noChangeAspect="1"/>
          </p:cNvPicPr>
          <p:nvPr/>
        </p:nvPicPr>
        <p:blipFill>
          <a:blip r:embed="rId4" cstate="print"/>
          <a:stretch>
            <a:fillRect/>
          </a:stretch>
        </p:blipFill>
        <p:spPr>
          <a:xfrm>
            <a:off x="5652120" y="3717032"/>
            <a:ext cx="3279307" cy="2448272"/>
          </a:xfrm>
          <a:prstGeom prst="rect">
            <a:avLst/>
          </a:prstGeom>
          <a:ln>
            <a:noFill/>
          </a:ln>
          <a:effectLst>
            <a:softEdge rad="112500"/>
          </a:effectLst>
        </p:spPr>
      </p:pic>
      <p:sp>
        <p:nvSpPr>
          <p:cNvPr id="10" name="9 Flecha izquierda"/>
          <p:cNvSpPr/>
          <p:nvPr/>
        </p:nvSpPr>
        <p:spPr>
          <a:xfrm>
            <a:off x="4788024" y="472514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CuadroTexto"/>
          <p:cNvSpPr txBox="1"/>
          <p:nvPr/>
        </p:nvSpPr>
        <p:spPr>
          <a:xfrm>
            <a:off x="179512" y="4581128"/>
            <a:ext cx="4879862" cy="1200329"/>
          </a:xfrm>
          <a:prstGeom prst="rect">
            <a:avLst/>
          </a:prstGeom>
          <a:noFill/>
        </p:spPr>
        <p:txBody>
          <a:bodyPr wrap="none" rtlCol="0">
            <a:spAutoFit/>
          </a:bodyPr>
          <a:lstStyle/>
          <a:p>
            <a:r>
              <a:rPr lang="es-ES" dirty="0" smtClean="0"/>
              <a:t>Junto a Gloria </a:t>
            </a:r>
            <a:r>
              <a:rPr lang="es-ES" dirty="0" err="1" smtClean="0"/>
              <a:t>Bidegain</a:t>
            </a:r>
            <a:r>
              <a:rPr lang="es-ES" dirty="0" smtClean="0"/>
              <a:t>, y a Adrián Pérez nos </a:t>
            </a:r>
          </a:p>
          <a:p>
            <a:r>
              <a:rPr lang="es-ES" dirty="0" smtClean="0"/>
              <a:t>reunimos con el Min de Infraestructura de </a:t>
            </a:r>
          </a:p>
          <a:p>
            <a:r>
              <a:rPr lang="es-ES" dirty="0" smtClean="0"/>
              <a:t>la Provincia  </a:t>
            </a:r>
            <a:r>
              <a:rPr lang="es-ES" dirty="0" err="1" smtClean="0"/>
              <a:t>Arlía</a:t>
            </a:r>
            <a:r>
              <a:rPr lang="es-ES" dirty="0" smtClean="0"/>
              <a:t>, por la construcción de </a:t>
            </a:r>
          </a:p>
          <a:p>
            <a:r>
              <a:rPr lang="es-ES" dirty="0" smtClean="0"/>
              <a:t>la presa "La Isidora".</a:t>
            </a:r>
            <a:endParaRPr lang="es-ES" dirty="0"/>
          </a:p>
        </p:txBody>
      </p:sp>
      <p:sp>
        <p:nvSpPr>
          <p:cNvPr id="12" name="11 CuadroTexto"/>
          <p:cNvSpPr txBox="1"/>
          <p:nvPr/>
        </p:nvSpPr>
        <p:spPr>
          <a:xfrm>
            <a:off x="4788024" y="0"/>
            <a:ext cx="3677610" cy="646331"/>
          </a:xfrm>
          <a:prstGeom prst="rect">
            <a:avLst/>
          </a:prstGeom>
          <a:noFill/>
        </p:spPr>
        <p:txBody>
          <a:bodyPr wrap="none" rtlCol="0">
            <a:spAutoFit/>
          </a:bodyPr>
          <a:lstStyle/>
          <a:p>
            <a:r>
              <a:rPr lang="es-ES" sz="3600" b="1" dirty="0" smtClean="0">
                <a:solidFill>
                  <a:schemeClr val="bg2">
                    <a:lumMod val="40000"/>
                    <a:lumOff val="60000"/>
                  </a:schemeClr>
                </a:solidFill>
                <a:latin typeface="+mj-lt"/>
              </a:rPr>
              <a:t>Institucionales</a:t>
            </a:r>
            <a:endParaRPr lang="es-ES" sz="3600" b="1" dirty="0">
              <a:solidFill>
                <a:schemeClr val="bg2">
                  <a:lumMod val="40000"/>
                  <a:lumOff val="60000"/>
                </a:schemeClr>
              </a:solidFill>
              <a:latin typeface="+mj-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Omar Duclós - Diputado Nacional - Gestión 2014 www.omarduclos.com.ar</a:t>
            </a:r>
            <a:endParaRPr lang="es-ES"/>
          </a:p>
        </p:txBody>
      </p:sp>
      <p:sp>
        <p:nvSpPr>
          <p:cNvPr id="3" name="2 Rectángulo"/>
          <p:cNvSpPr/>
          <p:nvPr/>
        </p:nvSpPr>
        <p:spPr>
          <a:xfrm>
            <a:off x="5364088" y="1484784"/>
            <a:ext cx="4572000" cy="923330"/>
          </a:xfrm>
          <a:prstGeom prst="rect">
            <a:avLst/>
          </a:prstGeom>
        </p:spPr>
        <p:txBody>
          <a:bodyPr>
            <a:spAutoFit/>
          </a:bodyPr>
          <a:lstStyle/>
          <a:p>
            <a:r>
              <a:rPr lang="es-ES" dirty="0" smtClean="0"/>
              <a:t> Encuentro con Monseñor </a:t>
            </a:r>
          </a:p>
          <a:p>
            <a:r>
              <a:rPr lang="es-ES" dirty="0" smtClean="0"/>
              <a:t>Hugo Manuel </a:t>
            </a:r>
            <a:r>
              <a:rPr lang="es-ES" dirty="0" err="1" smtClean="0"/>
              <a:t>Salaberry</a:t>
            </a:r>
            <a:r>
              <a:rPr lang="es-ES" dirty="0" smtClean="0"/>
              <a:t> </a:t>
            </a:r>
          </a:p>
          <a:p>
            <a:r>
              <a:rPr lang="es-ES" dirty="0" smtClean="0"/>
              <a:t>en la sede del Obispado de Azul</a:t>
            </a:r>
            <a:endParaRPr lang="es-ES" dirty="0"/>
          </a:p>
        </p:txBody>
      </p:sp>
      <p:pic>
        <p:nvPicPr>
          <p:cNvPr id="4" name="3 Imagen" descr="ATT00001.jpg"/>
          <p:cNvPicPr>
            <a:picLocks noChangeAspect="1"/>
          </p:cNvPicPr>
          <p:nvPr/>
        </p:nvPicPr>
        <p:blipFill>
          <a:blip r:embed="rId2" cstate="print"/>
          <a:stretch>
            <a:fillRect/>
          </a:stretch>
        </p:blipFill>
        <p:spPr>
          <a:xfrm>
            <a:off x="179512" y="1412776"/>
            <a:ext cx="4250229" cy="2376264"/>
          </a:xfrm>
          <a:prstGeom prst="rect">
            <a:avLst/>
          </a:prstGeom>
          <a:ln>
            <a:noFill/>
          </a:ln>
          <a:effectLst>
            <a:softEdge rad="112500"/>
          </a:effectLst>
        </p:spPr>
      </p:pic>
      <p:sp>
        <p:nvSpPr>
          <p:cNvPr id="5" name="4 Flecha derecha"/>
          <p:cNvSpPr/>
          <p:nvPr/>
        </p:nvSpPr>
        <p:spPr>
          <a:xfrm>
            <a:off x="4355976" y="1628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8 Imagen" descr="embajador.jpg"/>
          <p:cNvPicPr>
            <a:picLocks noChangeAspect="1"/>
          </p:cNvPicPr>
          <p:nvPr/>
        </p:nvPicPr>
        <p:blipFill>
          <a:blip r:embed="rId3" cstate="print"/>
          <a:stretch>
            <a:fillRect/>
          </a:stretch>
        </p:blipFill>
        <p:spPr>
          <a:xfrm>
            <a:off x="5292081" y="3589800"/>
            <a:ext cx="3616960" cy="2719520"/>
          </a:xfrm>
          <a:prstGeom prst="rect">
            <a:avLst/>
          </a:prstGeom>
          <a:ln>
            <a:noFill/>
          </a:ln>
          <a:effectLst>
            <a:softEdge rad="112500"/>
          </a:effectLst>
        </p:spPr>
      </p:pic>
      <p:sp>
        <p:nvSpPr>
          <p:cNvPr id="10" name="9 Flecha izquierda"/>
          <p:cNvSpPr/>
          <p:nvPr/>
        </p:nvSpPr>
        <p:spPr>
          <a:xfrm>
            <a:off x="4283968" y="472514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CuadroTexto"/>
          <p:cNvSpPr txBox="1"/>
          <p:nvPr/>
        </p:nvSpPr>
        <p:spPr>
          <a:xfrm>
            <a:off x="179512" y="4797152"/>
            <a:ext cx="4184159" cy="369332"/>
          </a:xfrm>
          <a:prstGeom prst="rect">
            <a:avLst/>
          </a:prstGeom>
          <a:noFill/>
        </p:spPr>
        <p:txBody>
          <a:bodyPr wrap="none" rtlCol="0">
            <a:spAutoFit/>
          </a:bodyPr>
          <a:lstStyle/>
          <a:p>
            <a:r>
              <a:rPr lang="es-ES" dirty="0" smtClean="0"/>
              <a:t>Encuentro con el Embajador de España</a:t>
            </a:r>
            <a:endParaRPr lang="es-ES" dirty="0"/>
          </a:p>
        </p:txBody>
      </p:sp>
      <p:sp>
        <p:nvSpPr>
          <p:cNvPr id="13" name="12 Rectángulo"/>
          <p:cNvSpPr/>
          <p:nvPr/>
        </p:nvSpPr>
        <p:spPr>
          <a:xfrm>
            <a:off x="1115616" y="332656"/>
            <a:ext cx="7297190" cy="707886"/>
          </a:xfrm>
          <a:prstGeom prst="rect">
            <a:avLst/>
          </a:prstGeom>
        </p:spPr>
        <p:txBody>
          <a:bodyPr wrap="none">
            <a:spAutoFit/>
          </a:bodyPr>
          <a:lstStyle/>
          <a:p>
            <a:r>
              <a:rPr lang="es-ES" sz="4000" b="1" dirty="0" smtClean="0">
                <a:solidFill>
                  <a:schemeClr val="bg2">
                    <a:lumMod val="40000"/>
                    <a:lumOff val="60000"/>
                  </a:schemeClr>
                </a:solidFill>
                <a:latin typeface="+mj-lt"/>
              </a:rPr>
              <a:t>Actividades Institucionales</a:t>
            </a:r>
            <a:endParaRPr lang="es-ES" sz="4000" b="1" dirty="0">
              <a:solidFill>
                <a:schemeClr val="bg2">
                  <a:lumMod val="40000"/>
                  <a:lumOff val="60000"/>
                </a:schemeClr>
              </a:solidFill>
              <a:latin typeface="+mj-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92696"/>
            <a:ext cx="8388424" cy="1368152"/>
          </a:xfrm>
        </p:spPr>
        <p:txBody>
          <a:bodyPr>
            <a:noAutofit/>
          </a:bodyPr>
          <a:lstStyle/>
          <a:p>
            <a:r>
              <a:rPr lang="es-ES" sz="3200" dirty="0" smtClean="0"/>
              <a:t>Lanzamos la campaña volvamos al tren</a:t>
            </a:r>
            <a:br>
              <a:rPr lang="es-ES" sz="3200" dirty="0" smtClean="0"/>
            </a:br>
            <a:r>
              <a:rPr lang="es-ES" sz="3200" dirty="0" smtClean="0">
                <a:solidFill>
                  <a:schemeClr val="bg2">
                    <a:lumMod val="40000"/>
                    <a:lumOff val="60000"/>
                  </a:schemeClr>
                </a:solidFill>
              </a:rPr>
              <a:t/>
            </a:r>
            <a:br>
              <a:rPr lang="es-ES" sz="3200" dirty="0" smtClean="0">
                <a:solidFill>
                  <a:schemeClr val="bg2">
                    <a:lumMod val="40000"/>
                    <a:lumOff val="60000"/>
                  </a:schemeClr>
                </a:solidFill>
              </a:rPr>
            </a:br>
            <a:endParaRPr lang="es-ES" sz="3200" dirty="0"/>
          </a:p>
        </p:txBody>
      </p:sp>
      <p:pic>
        <p:nvPicPr>
          <p:cNvPr id="6" name="5 Marcador de posición de imagen" descr="volvamos al tren3.jpg"/>
          <p:cNvPicPr>
            <a:picLocks noGrp="1" noChangeAspect="1"/>
          </p:cNvPicPr>
          <p:nvPr>
            <p:ph type="pic" idx="1"/>
          </p:nvPr>
        </p:nvPicPr>
        <p:blipFill>
          <a:blip r:embed="rId2" cstate="print"/>
          <a:srcRect t="1852" b="1852"/>
          <a:stretch>
            <a:fillRect/>
          </a:stretch>
        </p:blipFill>
        <p:spPr/>
      </p:pic>
      <p:sp>
        <p:nvSpPr>
          <p:cNvPr id="4" name="3 Marcador de texto"/>
          <p:cNvSpPr>
            <a:spLocks noGrp="1"/>
          </p:cNvSpPr>
          <p:nvPr>
            <p:ph type="body" sz="half" idx="2"/>
          </p:nvPr>
        </p:nvSpPr>
        <p:spPr>
          <a:xfrm>
            <a:off x="467544" y="1124744"/>
            <a:ext cx="8136904" cy="716411"/>
          </a:xfrm>
        </p:spPr>
        <p:txBody>
          <a:bodyPr>
            <a:normAutofit/>
          </a:bodyPr>
          <a:lstStyle/>
          <a:p>
            <a:r>
              <a:rPr lang="es-ES" sz="2000" dirty="0" smtClean="0"/>
              <a:t>Para recuperar el sistema de transporte ferroviario en el interior de la provincia de Buenos Aires</a:t>
            </a:r>
            <a:endParaRPr lang="es-ES" sz="2000" dirty="0"/>
          </a:p>
        </p:txBody>
      </p:sp>
      <p:sp>
        <p:nvSpPr>
          <p:cNvPr id="5" name="4 Marcador de pie de página"/>
          <p:cNvSpPr>
            <a:spLocks noGrp="1"/>
          </p:cNvSpPr>
          <p:nvPr>
            <p:ph type="ftr" sz="quarter" idx="11"/>
          </p:nvPr>
        </p:nvSpPr>
        <p:spPr/>
        <p:txBody>
          <a:bodyPr/>
          <a:lstStyle/>
          <a:p>
            <a:r>
              <a:rPr lang="es-ES" smtClean="0"/>
              <a:t>Omar Duclós - Diputado Nacional - Gestión 2014 www.omarduclos.com.ar</a:t>
            </a:r>
            <a:endParaRPr lang="es-ES"/>
          </a:p>
        </p:txBody>
      </p:sp>
      <p:sp>
        <p:nvSpPr>
          <p:cNvPr id="7" name="6 CuadroTexto"/>
          <p:cNvSpPr txBox="1"/>
          <p:nvPr/>
        </p:nvSpPr>
        <p:spPr>
          <a:xfrm>
            <a:off x="755576" y="0"/>
            <a:ext cx="7704856" cy="646331"/>
          </a:xfrm>
          <a:prstGeom prst="rect">
            <a:avLst/>
          </a:prstGeom>
          <a:noFill/>
        </p:spPr>
        <p:txBody>
          <a:bodyPr wrap="square" rtlCol="0">
            <a:spAutoFit/>
          </a:bodyPr>
          <a:lstStyle/>
          <a:p>
            <a:pPr algn="ctr"/>
            <a:r>
              <a:rPr lang="es-ES" sz="3600" b="1" dirty="0" smtClean="0">
                <a:solidFill>
                  <a:schemeClr val="bg2">
                    <a:lumMod val="40000"/>
                    <a:lumOff val="60000"/>
                  </a:schemeClr>
                </a:solidFill>
                <a:latin typeface="+mj-lt"/>
              </a:rPr>
              <a:t>Actividades Institucionales</a:t>
            </a:r>
            <a:endParaRPr lang="es-ES" sz="3600" b="1"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764704"/>
            <a:ext cx="8229600" cy="1143000"/>
          </a:xfrm>
        </p:spPr>
        <p:txBody>
          <a:bodyPr>
            <a:noAutofit/>
          </a:bodyPr>
          <a:lstStyle/>
          <a:p>
            <a:pPr algn="l"/>
            <a:r>
              <a:rPr lang="es-ES" sz="3600" dirty="0" smtClean="0">
                <a:solidFill>
                  <a:schemeClr val="tx1"/>
                </a:solidFill>
                <a:effectLst/>
              </a:rPr>
              <a:t>Mis intervenciones</a:t>
            </a:r>
            <a:br>
              <a:rPr lang="es-ES" sz="3600" dirty="0" smtClean="0">
                <a:solidFill>
                  <a:schemeClr val="tx1"/>
                </a:solidFill>
                <a:effectLst/>
              </a:rPr>
            </a:br>
            <a:r>
              <a:rPr lang="es-ES" sz="3600" dirty="0" smtClean="0">
                <a:solidFill>
                  <a:schemeClr val="tx1"/>
                </a:solidFill>
                <a:effectLst/>
              </a:rPr>
              <a:t> en el recinto</a:t>
            </a:r>
            <a:endParaRPr lang="es-ES" sz="3600" dirty="0">
              <a:solidFill>
                <a:schemeClr val="tx1"/>
              </a:solidFill>
              <a:effectLst/>
            </a:endParaRPr>
          </a:p>
        </p:txBody>
      </p:sp>
      <p:sp>
        <p:nvSpPr>
          <p:cNvPr id="4" name="3 Marcador de pie de página"/>
          <p:cNvSpPr>
            <a:spLocks noGrp="1"/>
          </p:cNvSpPr>
          <p:nvPr>
            <p:ph type="ftr" sz="quarter" idx="11"/>
          </p:nvPr>
        </p:nvSpPr>
        <p:spPr/>
        <p:txBody>
          <a:bodyPr/>
          <a:lstStyle/>
          <a:p>
            <a:r>
              <a:rPr lang="es-ES" smtClean="0"/>
              <a:t>Omar Duclós - Diputado Nacional - Gestión 2014 www.omarduclos.com.ar</a:t>
            </a:r>
            <a:endParaRPr lang="es-ES"/>
          </a:p>
        </p:txBody>
      </p:sp>
      <p:pic>
        <p:nvPicPr>
          <p:cNvPr id="9" name="8 Marcador de contenido" descr="duclos turismo2.jpg"/>
          <p:cNvPicPr>
            <a:picLocks noGrp="1" noChangeAspect="1"/>
          </p:cNvPicPr>
          <p:nvPr>
            <p:ph idx="1"/>
          </p:nvPr>
        </p:nvPicPr>
        <p:blipFill>
          <a:blip r:embed="rId2" cstate="print"/>
          <a:stretch>
            <a:fillRect/>
          </a:stretch>
        </p:blipFill>
        <p:spPr>
          <a:xfrm>
            <a:off x="5292080" y="404664"/>
            <a:ext cx="3466728" cy="19561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5 Rectángulo"/>
          <p:cNvSpPr/>
          <p:nvPr/>
        </p:nvSpPr>
        <p:spPr>
          <a:xfrm>
            <a:off x="1259632" y="2996952"/>
            <a:ext cx="6338595" cy="2554545"/>
          </a:xfrm>
          <a:prstGeom prst="rect">
            <a:avLst/>
          </a:prstGeom>
          <a:noFill/>
        </p:spPr>
        <p:txBody>
          <a:bodyPr wrap="square" lIns="91440" tIns="45720" rIns="91440" bIns="45720">
            <a:spAutoFit/>
          </a:bodyPr>
          <a:lstStyle/>
          <a:p>
            <a:pPr algn="ctr"/>
            <a:r>
              <a:rPr lang="es-E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Hice uso de la palabra en 11  sesiones, exponiendo en el recinto sobre 14 temas diferentes.</a:t>
            </a:r>
            <a:endParaRPr lang="es-E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457200" y="0"/>
            <a:ext cx="8229600" cy="1417638"/>
          </a:xfrm>
        </p:spPr>
        <p:txBody>
          <a:bodyPr>
            <a:normAutofit/>
          </a:bodyPr>
          <a:lstStyle/>
          <a:p>
            <a:r>
              <a:rPr lang="es-ES" sz="4400" dirty="0" smtClean="0"/>
              <a:t>Campaña volvamos al tren</a:t>
            </a:r>
            <a:endParaRPr lang="es-ES" dirty="0"/>
          </a:p>
        </p:txBody>
      </p:sp>
      <p:sp>
        <p:nvSpPr>
          <p:cNvPr id="5" name="4 Marcador de pie de página"/>
          <p:cNvSpPr>
            <a:spLocks noGrp="1"/>
          </p:cNvSpPr>
          <p:nvPr>
            <p:ph type="ftr" sz="quarter" idx="11"/>
          </p:nvPr>
        </p:nvSpPr>
        <p:spPr>
          <a:xfrm>
            <a:off x="395536" y="6237312"/>
            <a:ext cx="2895600" cy="365125"/>
          </a:xfrm>
        </p:spPr>
        <p:txBody>
          <a:bodyPr/>
          <a:lstStyle/>
          <a:p>
            <a:r>
              <a:rPr lang="es-ES" dirty="0" smtClean="0"/>
              <a:t>Omar </a:t>
            </a:r>
            <a:r>
              <a:rPr lang="es-ES" dirty="0" err="1" smtClean="0"/>
              <a:t>Duclós</a:t>
            </a:r>
            <a:r>
              <a:rPr lang="es-ES" dirty="0" smtClean="0"/>
              <a:t> - Diputado Nacional - Gestión 2014 www.omarduclos.com.ar</a:t>
            </a:r>
            <a:endParaRPr lang="es-ES" dirty="0"/>
          </a:p>
        </p:txBody>
      </p:sp>
      <p:pic>
        <p:nvPicPr>
          <p:cNvPr id="15" name="14 Imagen" descr="Reunión con el Intendente de Azul.jpg"/>
          <p:cNvPicPr>
            <a:picLocks noChangeAspect="1"/>
          </p:cNvPicPr>
          <p:nvPr/>
        </p:nvPicPr>
        <p:blipFill>
          <a:blip r:embed="rId2" cstate="print"/>
          <a:stretch>
            <a:fillRect/>
          </a:stretch>
        </p:blipFill>
        <p:spPr>
          <a:xfrm>
            <a:off x="251520" y="1268760"/>
            <a:ext cx="3142168" cy="1944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15 Flecha derecha"/>
          <p:cNvSpPr/>
          <p:nvPr/>
        </p:nvSpPr>
        <p:spPr>
          <a:xfrm>
            <a:off x="3491880" y="1700808"/>
            <a:ext cx="93610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CuadroTexto"/>
          <p:cNvSpPr txBox="1"/>
          <p:nvPr/>
        </p:nvSpPr>
        <p:spPr>
          <a:xfrm>
            <a:off x="4355976" y="1484784"/>
            <a:ext cx="2560316" cy="1754326"/>
          </a:xfrm>
          <a:prstGeom prst="rect">
            <a:avLst/>
          </a:prstGeom>
          <a:noFill/>
        </p:spPr>
        <p:txBody>
          <a:bodyPr wrap="none" rtlCol="0">
            <a:spAutoFit/>
          </a:bodyPr>
          <a:lstStyle/>
          <a:p>
            <a:r>
              <a:rPr lang="es-ES" dirty="0" smtClean="0"/>
              <a:t>Reunión con José </a:t>
            </a:r>
            <a:r>
              <a:rPr lang="es-ES" dirty="0" err="1" smtClean="0"/>
              <a:t>Inza</a:t>
            </a:r>
            <a:r>
              <a:rPr lang="es-ES" dirty="0" smtClean="0"/>
              <a:t>, </a:t>
            </a:r>
          </a:p>
          <a:p>
            <a:r>
              <a:rPr lang="es-ES" dirty="0" smtClean="0"/>
              <a:t>Intendente </a:t>
            </a:r>
          </a:p>
          <a:p>
            <a:r>
              <a:rPr lang="es-ES" dirty="0" smtClean="0"/>
              <a:t>de Azul,</a:t>
            </a:r>
          </a:p>
          <a:p>
            <a:r>
              <a:rPr lang="es-ES" dirty="0" smtClean="0"/>
              <a:t>para </a:t>
            </a:r>
          </a:p>
          <a:p>
            <a:r>
              <a:rPr lang="es-ES" dirty="0" smtClean="0"/>
              <a:t>interesarlo </a:t>
            </a:r>
          </a:p>
          <a:p>
            <a:r>
              <a:rPr lang="es-ES" dirty="0" smtClean="0"/>
              <a:t>en la campaña</a:t>
            </a:r>
            <a:endParaRPr lang="es-ES" dirty="0"/>
          </a:p>
        </p:txBody>
      </p:sp>
      <p:pic>
        <p:nvPicPr>
          <p:cNvPr id="18" name="17 Imagen" descr="volvamos al tren.jpg"/>
          <p:cNvPicPr>
            <a:picLocks noChangeAspect="1"/>
          </p:cNvPicPr>
          <p:nvPr/>
        </p:nvPicPr>
        <p:blipFill>
          <a:blip r:embed="rId3" cstate="print"/>
          <a:stretch>
            <a:fillRect/>
          </a:stretch>
        </p:blipFill>
        <p:spPr>
          <a:xfrm>
            <a:off x="323527" y="3429000"/>
            <a:ext cx="3024335" cy="20162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19 CuadroTexto"/>
          <p:cNvSpPr txBox="1"/>
          <p:nvPr/>
        </p:nvSpPr>
        <p:spPr>
          <a:xfrm>
            <a:off x="3491880" y="4725144"/>
            <a:ext cx="2523448" cy="646331"/>
          </a:xfrm>
          <a:prstGeom prst="rect">
            <a:avLst/>
          </a:prstGeom>
          <a:noFill/>
        </p:spPr>
        <p:txBody>
          <a:bodyPr wrap="none" rtlCol="0">
            <a:spAutoFit/>
          </a:bodyPr>
          <a:lstStyle/>
          <a:p>
            <a:r>
              <a:rPr lang="es-ES" dirty="0" smtClean="0"/>
              <a:t>Presentación </a:t>
            </a:r>
          </a:p>
          <a:p>
            <a:r>
              <a:rPr lang="es-ES" dirty="0" smtClean="0"/>
              <a:t>de la campaña en Azul</a:t>
            </a:r>
            <a:endParaRPr lang="es-ES" dirty="0"/>
          </a:p>
        </p:txBody>
      </p:sp>
      <p:pic>
        <p:nvPicPr>
          <p:cNvPr id="22" name="21 Imagen" descr="unnamed.jpg"/>
          <p:cNvPicPr>
            <a:picLocks noChangeAspect="1"/>
          </p:cNvPicPr>
          <p:nvPr/>
        </p:nvPicPr>
        <p:blipFill>
          <a:blip r:embed="rId4" cstate="print"/>
          <a:stretch>
            <a:fillRect/>
          </a:stretch>
        </p:blipFill>
        <p:spPr>
          <a:xfrm>
            <a:off x="6643196" y="2060848"/>
            <a:ext cx="2284358" cy="479715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457200" y="0"/>
            <a:ext cx="8229600" cy="1417638"/>
          </a:xfrm>
        </p:spPr>
        <p:txBody>
          <a:bodyPr>
            <a:normAutofit/>
          </a:bodyPr>
          <a:lstStyle/>
          <a:p>
            <a:r>
              <a:rPr lang="es-ES" sz="4400" dirty="0" smtClean="0"/>
              <a:t>Campaña volvamos al tren</a:t>
            </a:r>
            <a:endParaRPr lang="es-ES" dirty="0"/>
          </a:p>
        </p:txBody>
      </p:sp>
      <p:pic>
        <p:nvPicPr>
          <p:cNvPr id="8" name="7 Marcador de contenido" descr="volvamos al tren olavarria.jpg"/>
          <p:cNvPicPr>
            <a:picLocks noGrp="1" noChangeAspect="1"/>
          </p:cNvPicPr>
          <p:nvPr>
            <p:ph idx="1"/>
          </p:nvPr>
        </p:nvPicPr>
        <p:blipFill>
          <a:blip r:embed="rId2" cstate="print"/>
          <a:stretch>
            <a:fillRect/>
          </a:stretch>
        </p:blipFill>
        <p:spPr>
          <a:xfrm>
            <a:off x="395536" y="1412776"/>
            <a:ext cx="2693547" cy="18857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4 Marcador de pie de página"/>
          <p:cNvSpPr>
            <a:spLocks noGrp="1"/>
          </p:cNvSpPr>
          <p:nvPr>
            <p:ph type="ftr" sz="quarter" idx="11"/>
          </p:nvPr>
        </p:nvSpPr>
        <p:spPr/>
        <p:txBody>
          <a:bodyPr/>
          <a:lstStyle/>
          <a:p>
            <a:r>
              <a:rPr lang="es-ES" smtClean="0"/>
              <a:t>Omar Duclós - Diputado Nacional - Gestión 2014 www.omarduclos.com.ar</a:t>
            </a:r>
            <a:endParaRPr lang="es-ES"/>
          </a:p>
        </p:txBody>
      </p:sp>
      <p:sp>
        <p:nvSpPr>
          <p:cNvPr id="9" name="8 Flecha derecha"/>
          <p:cNvSpPr/>
          <p:nvPr/>
        </p:nvSpPr>
        <p:spPr>
          <a:xfrm>
            <a:off x="3131840" y="1844824"/>
            <a:ext cx="79208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CuadroTexto"/>
          <p:cNvSpPr txBox="1"/>
          <p:nvPr/>
        </p:nvSpPr>
        <p:spPr>
          <a:xfrm>
            <a:off x="3923928" y="1772816"/>
            <a:ext cx="4536504" cy="369332"/>
          </a:xfrm>
          <a:prstGeom prst="rect">
            <a:avLst/>
          </a:prstGeom>
          <a:noFill/>
        </p:spPr>
        <p:txBody>
          <a:bodyPr wrap="square" rtlCol="0">
            <a:spAutoFit/>
          </a:bodyPr>
          <a:lstStyle/>
          <a:p>
            <a:r>
              <a:rPr lang="es-ES" dirty="0" smtClean="0"/>
              <a:t>Presentación en Olavarría</a:t>
            </a:r>
            <a:endParaRPr lang="es-ES" dirty="0"/>
          </a:p>
        </p:txBody>
      </p:sp>
      <p:pic>
        <p:nvPicPr>
          <p:cNvPr id="11" name="10 Imagen" descr="25 de mayo volvamos al tren.jpg"/>
          <p:cNvPicPr>
            <a:picLocks noChangeAspect="1"/>
          </p:cNvPicPr>
          <p:nvPr/>
        </p:nvPicPr>
        <p:blipFill>
          <a:blip r:embed="rId3" cstate="print"/>
          <a:stretch>
            <a:fillRect/>
          </a:stretch>
        </p:blipFill>
        <p:spPr>
          <a:xfrm>
            <a:off x="395536" y="3501008"/>
            <a:ext cx="1853952" cy="24719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11 Flecha derecha"/>
          <p:cNvSpPr/>
          <p:nvPr/>
        </p:nvSpPr>
        <p:spPr>
          <a:xfrm>
            <a:off x="2339752" y="5445224"/>
            <a:ext cx="86409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CuadroTexto"/>
          <p:cNvSpPr txBox="1"/>
          <p:nvPr/>
        </p:nvSpPr>
        <p:spPr>
          <a:xfrm>
            <a:off x="3203848" y="5445224"/>
            <a:ext cx="5331909" cy="369332"/>
          </a:xfrm>
          <a:prstGeom prst="rect">
            <a:avLst/>
          </a:prstGeom>
          <a:noFill/>
        </p:spPr>
        <p:txBody>
          <a:bodyPr wrap="none" rtlCol="0">
            <a:spAutoFit/>
          </a:bodyPr>
          <a:lstStyle/>
          <a:p>
            <a:r>
              <a:rPr lang="es-ES" dirty="0" smtClean="0"/>
              <a:t>En 25 de Mayo con la Intendente  Victoria Borrego</a:t>
            </a:r>
            <a:endParaRPr lang="es-ES" dirty="0"/>
          </a:p>
        </p:txBody>
      </p:sp>
      <p:pic>
        <p:nvPicPr>
          <p:cNvPr id="14" name="13 Imagen" descr="olvarria.jpg"/>
          <p:cNvPicPr>
            <a:picLocks noChangeAspect="1"/>
          </p:cNvPicPr>
          <p:nvPr/>
        </p:nvPicPr>
        <p:blipFill>
          <a:blip r:embed="rId4" cstate="print"/>
          <a:stretch>
            <a:fillRect/>
          </a:stretch>
        </p:blipFill>
        <p:spPr>
          <a:xfrm>
            <a:off x="5436096" y="2852936"/>
            <a:ext cx="3096344" cy="19591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14 Flecha arriba"/>
          <p:cNvSpPr/>
          <p:nvPr/>
        </p:nvSpPr>
        <p:spPr>
          <a:xfrm rot="19471218">
            <a:off x="5797453" y="2013104"/>
            <a:ext cx="360040" cy="8640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820472" cy="1440160"/>
          </a:xfrm>
        </p:spPr>
        <p:txBody>
          <a:bodyPr>
            <a:normAutofit/>
          </a:bodyPr>
          <a:lstStyle/>
          <a:p>
            <a:r>
              <a:rPr lang="es-ES" sz="2400" dirty="0" smtClean="0">
                <a:solidFill>
                  <a:schemeClr val="tx1"/>
                </a:solidFill>
              </a:rPr>
              <a:t>Visita a la Sociedad Rural de Roque </a:t>
            </a:r>
            <a:r>
              <a:rPr lang="es-ES" sz="2400" dirty="0" err="1" smtClean="0">
                <a:solidFill>
                  <a:schemeClr val="tx1"/>
                </a:solidFill>
              </a:rPr>
              <a:t>Perez</a:t>
            </a:r>
            <a:r>
              <a:rPr lang="es-ES" sz="2400" dirty="0" smtClean="0">
                <a:solidFill>
                  <a:schemeClr val="tx1"/>
                </a:solidFill>
              </a:rPr>
              <a:t> junto a  los concejales Juancho </a:t>
            </a:r>
            <a:r>
              <a:rPr lang="es-ES" sz="2400" dirty="0" err="1" smtClean="0">
                <a:solidFill>
                  <a:schemeClr val="tx1"/>
                </a:solidFill>
              </a:rPr>
              <a:t>Cravero</a:t>
            </a:r>
            <a:r>
              <a:rPr lang="es-ES" sz="2400" dirty="0" smtClean="0">
                <a:solidFill>
                  <a:schemeClr val="tx1"/>
                </a:solidFill>
              </a:rPr>
              <a:t> y Leandro </a:t>
            </a:r>
            <a:r>
              <a:rPr lang="es-ES" sz="2400" dirty="0" err="1" smtClean="0">
                <a:solidFill>
                  <a:schemeClr val="tx1"/>
                </a:solidFill>
              </a:rPr>
              <a:t>Lopez</a:t>
            </a:r>
            <a:endParaRPr lang="es-ES" sz="2400" dirty="0">
              <a:solidFill>
                <a:schemeClr val="tx1"/>
              </a:solidFill>
            </a:endParaRPr>
          </a:p>
        </p:txBody>
      </p:sp>
      <p:pic>
        <p:nvPicPr>
          <p:cNvPr id="6" name="5 Marcador de posición de imagen" descr="roque Perez.png"/>
          <p:cNvPicPr>
            <a:picLocks noGrp="1" noChangeAspect="1"/>
          </p:cNvPicPr>
          <p:nvPr>
            <p:ph type="pic" idx="1"/>
          </p:nvPr>
        </p:nvPicPr>
        <p:blipFill>
          <a:blip r:embed="rId2" cstate="print"/>
          <a:srcRect l="8942" r="8942"/>
          <a:stretch>
            <a:fillRect/>
          </a:stretch>
        </p:blipFill>
        <p:spPr>
          <a:xfrm>
            <a:off x="1403648" y="1700808"/>
            <a:ext cx="5782796" cy="4176464"/>
          </a:xfrm>
        </p:spPr>
      </p:pic>
      <p:sp>
        <p:nvSpPr>
          <p:cNvPr id="5" name="4 Marcador de pie de página"/>
          <p:cNvSpPr>
            <a:spLocks noGrp="1"/>
          </p:cNvSpPr>
          <p:nvPr>
            <p:ph type="ftr" sz="quarter" idx="11"/>
          </p:nvPr>
        </p:nvSpPr>
        <p:spPr/>
        <p:txBody>
          <a:bodyPr/>
          <a:lstStyle/>
          <a:p>
            <a:r>
              <a:rPr lang="es-ES" smtClean="0"/>
              <a:t>Omar Duclós - Diputado Nacional - Gestión 2014 www.omarduclos.com.ar</a:t>
            </a:r>
            <a:endParaRPr lang="es-ES"/>
          </a:p>
        </p:txBody>
      </p:sp>
      <p:sp>
        <p:nvSpPr>
          <p:cNvPr id="7" name="6 CuadroTexto"/>
          <p:cNvSpPr txBox="1"/>
          <p:nvPr/>
        </p:nvSpPr>
        <p:spPr>
          <a:xfrm>
            <a:off x="1331640" y="0"/>
            <a:ext cx="6588663" cy="923330"/>
          </a:xfrm>
          <a:prstGeom prst="rect">
            <a:avLst/>
          </a:prstGeom>
          <a:noFill/>
        </p:spPr>
        <p:txBody>
          <a:bodyPr wrap="none" rtlCol="0">
            <a:spAutoFit/>
          </a:bodyPr>
          <a:lstStyle/>
          <a:p>
            <a:pPr algn="ctr"/>
            <a:r>
              <a:rPr lang="es-ES" sz="3600" b="1" dirty="0" smtClean="0">
                <a:solidFill>
                  <a:schemeClr val="bg2">
                    <a:lumMod val="40000"/>
                    <a:lumOff val="60000"/>
                  </a:schemeClr>
                </a:solidFill>
                <a:latin typeface="+mj-lt"/>
              </a:rPr>
              <a:t>Actividades Institucionales</a:t>
            </a:r>
            <a:endParaRPr lang="es-ES" sz="3600" b="1" dirty="0" smtClean="0">
              <a:latin typeface="+mj-lt"/>
            </a:endParaRPr>
          </a:p>
          <a:p>
            <a:endParaRPr lang="es-E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p:txBody>
          <a:bodyPr/>
          <a:lstStyle/>
          <a:p>
            <a:r>
              <a:rPr lang="es-ES" smtClean="0"/>
              <a:t>Omar Duclós - Diputado Nacional - Gestión 2014 www.omarduclos.com.ar</a:t>
            </a:r>
            <a:endParaRPr lang="es-ES"/>
          </a:p>
        </p:txBody>
      </p:sp>
      <p:sp>
        <p:nvSpPr>
          <p:cNvPr id="9" name="8 Flecha derecha"/>
          <p:cNvSpPr/>
          <p:nvPr/>
        </p:nvSpPr>
        <p:spPr>
          <a:xfrm>
            <a:off x="3419872" y="13407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CuadroTexto"/>
          <p:cNvSpPr txBox="1"/>
          <p:nvPr/>
        </p:nvSpPr>
        <p:spPr>
          <a:xfrm>
            <a:off x="4427984" y="1196752"/>
            <a:ext cx="3472425" cy="646331"/>
          </a:xfrm>
          <a:prstGeom prst="rect">
            <a:avLst/>
          </a:prstGeom>
          <a:noFill/>
        </p:spPr>
        <p:txBody>
          <a:bodyPr wrap="none" rtlCol="0">
            <a:spAutoFit/>
          </a:bodyPr>
          <a:lstStyle/>
          <a:p>
            <a:r>
              <a:rPr lang="es-ES" dirty="0" smtClean="0"/>
              <a:t>Entrega de  becas a estudiantes  </a:t>
            </a:r>
          </a:p>
          <a:p>
            <a:r>
              <a:rPr lang="es-ES" dirty="0" smtClean="0"/>
              <a:t>Y subsidios a instituciones</a:t>
            </a:r>
            <a:endParaRPr lang="es-ES" dirty="0"/>
          </a:p>
        </p:txBody>
      </p:sp>
      <p:pic>
        <p:nvPicPr>
          <p:cNvPr id="17" name="7 Marcador de contenido" descr="roque perez.jpg"/>
          <p:cNvPicPr>
            <a:picLocks noChangeAspect="1"/>
          </p:cNvPicPr>
          <p:nvPr/>
        </p:nvPicPr>
        <p:blipFill>
          <a:blip r:embed="rId2" cstate="print"/>
          <a:stretch>
            <a:fillRect/>
          </a:stretch>
        </p:blipFill>
        <p:spPr>
          <a:xfrm rot="20562297">
            <a:off x="461037" y="1541883"/>
            <a:ext cx="3167558" cy="237566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9" name="18 Rectángulo"/>
          <p:cNvSpPr/>
          <p:nvPr/>
        </p:nvSpPr>
        <p:spPr>
          <a:xfrm>
            <a:off x="1043608" y="188640"/>
            <a:ext cx="6768752" cy="584775"/>
          </a:xfrm>
          <a:prstGeom prst="rect">
            <a:avLst/>
          </a:prstGeom>
        </p:spPr>
        <p:txBody>
          <a:bodyPr wrap="square">
            <a:spAutoFit/>
          </a:bodyPr>
          <a:lstStyle/>
          <a:p>
            <a:pPr algn="ctr"/>
            <a:r>
              <a:rPr lang="es-ES" sz="3200" b="1" dirty="0" smtClean="0">
                <a:solidFill>
                  <a:schemeClr val="bg2">
                    <a:lumMod val="40000"/>
                    <a:lumOff val="60000"/>
                  </a:schemeClr>
                </a:solidFill>
                <a:latin typeface="+mj-lt"/>
              </a:rPr>
              <a:t>Actividades Institucionales</a:t>
            </a:r>
            <a:endParaRPr lang="es-ES" sz="3200" b="1" dirty="0" smtClean="0">
              <a:latin typeface="+mj-lt"/>
            </a:endParaRPr>
          </a:p>
        </p:txBody>
      </p:sp>
      <p:sp>
        <p:nvSpPr>
          <p:cNvPr id="20" name="19 Rectángulo"/>
          <p:cNvSpPr/>
          <p:nvPr/>
        </p:nvSpPr>
        <p:spPr>
          <a:xfrm>
            <a:off x="611560" y="4581128"/>
            <a:ext cx="4572000" cy="1754326"/>
          </a:xfrm>
          <a:prstGeom prst="rect">
            <a:avLst/>
          </a:prstGeom>
        </p:spPr>
        <p:txBody>
          <a:bodyPr>
            <a:spAutoFit/>
          </a:bodyPr>
          <a:lstStyle/>
          <a:p>
            <a:r>
              <a:rPr lang="es-ES" dirty="0" smtClean="0"/>
              <a:t>Bajo la consigna: Calidad y Equidad Educativa para la Argentina que Queremos, se realizó en Azul una Jornada sobre educación. Estuvieron presentes Elida </a:t>
            </a:r>
            <a:r>
              <a:rPr lang="es-ES" dirty="0" err="1" smtClean="0"/>
              <a:t>Rasino</a:t>
            </a:r>
            <a:r>
              <a:rPr lang="es-ES" dirty="0" smtClean="0"/>
              <a:t>, Virginia Linares,  Francisco </a:t>
            </a:r>
            <a:r>
              <a:rPr lang="es-ES" dirty="0" err="1" smtClean="0"/>
              <a:t>Morea</a:t>
            </a:r>
            <a:r>
              <a:rPr lang="es-ES" dirty="0" smtClean="0"/>
              <a:t> y Martín </a:t>
            </a:r>
            <a:r>
              <a:rPr lang="es-ES" dirty="0" err="1" smtClean="0"/>
              <a:t>Topich</a:t>
            </a:r>
            <a:r>
              <a:rPr lang="es-ES" dirty="0" smtClean="0"/>
              <a:t>, entre otros</a:t>
            </a:r>
            <a:endParaRPr lang="es-ES" dirty="0"/>
          </a:p>
        </p:txBody>
      </p:sp>
      <p:pic>
        <p:nvPicPr>
          <p:cNvPr id="22" name="21 Imagen" descr="57_11192_jornada de educacion.jpg"/>
          <p:cNvPicPr>
            <a:picLocks noChangeAspect="1"/>
          </p:cNvPicPr>
          <p:nvPr/>
        </p:nvPicPr>
        <p:blipFill>
          <a:blip r:embed="rId3" cstate="print"/>
          <a:stretch>
            <a:fillRect/>
          </a:stretch>
        </p:blipFill>
        <p:spPr>
          <a:xfrm>
            <a:off x="6228184" y="2383924"/>
            <a:ext cx="2713484" cy="20170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23 Imagen" descr="rasino.jpg"/>
          <p:cNvPicPr>
            <a:picLocks noChangeAspect="1"/>
          </p:cNvPicPr>
          <p:nvPr/>
        </p:nvPicPr>
        <p:blipFill>
          <a:blip r:embed="rId4" cstate="print"/>
          <a:stretch>
            <a:fillRect/>
          </a:stretch>
        </p:blipFill>
        <p:spPr>
          <a:xfrm>
            <a:off x="6228185" y="4653136"/>
            <a:ext cx="2664296" cy="21392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24 Flecha derecha"/>
          <p:cNvSpPr/>
          <p:nvPr/>
        </p:nvSpPr>
        <p:spPr>
          <a:xfrm>
            <a:off x="5220072" y="5013176"/>
            <a:ext cx="93610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Flecha derecha"/>
          <p:cNvSpPr/>
          <p:nvPr/>
        </p:nvSpPr>
        <p:spPr>
          <a:xfrm rot="19492778">
            <a:off x="5271785" y="4332400"/>
            <a:ext cx="961819" cy="484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609600"/>
            <a:ext cx="8964488" cy="522288"/>
          </a:xfrm>
        </p:spPr>
        <p:txBody>
          <a:bodyPr>
            <a:noAutofit/>
          </a:bodyPr>
          <a:lstStyle/>
          <a:p>
            <a:r>
              <a:rPr lang="es-ES" sz="2400" dirty="0" smtClean="0"/>
              <a:t>Participé de un Simposio de Capacitación que la Fundación RAP organizó en Harvard, Boston, EE.UU</a:t>
            </a:r>
            <a:endParaRPr lang="es-ES" sz="2400" dirty="0"/>
          </a:p>
        </p:txBody>
      </p:sp>
      <p:pic>
        <p:nvPicPr>
          <p:cNvPr id="6" name="5 Marcador de posición de imagen" descr="Harvard.jpg"/>
          <p:cNvPicPr>
            <a:picLocks noGrp="1" noChangeAspect="1"/>
          </p:cNvPicPr>
          <p:nvPr>
            <p:ph type="pic" idx="1"/>
          </p:nvPr>
        </p:nvPicPr>
        <p:blipFill>
          <a:blip r:embed="rId2" cstate="print"/>
          <a:srcRect t="1852" b="1852"/>
          <a:stretch>
            <a:fillRect/>
          </a:stretch>
        </p:blipFill>
        <p:spPr>
          <a:xfrm>
            <a:off x="1331640" y="1412776"/>
            <a:ext cx="6631632" cy="4789512"/>
          </a:xfrm>
        </p:spPr>
      </p:pic>
      <p:sp>
        <p:nvSpPr>
          <p:cNvPr id="5" name="4 Marcador de pie de página"/>
          <p:cNvSpPr>
            <a:spLocks noGrp="1"/>
          </p:cNvSpPr>
          <p:nvPr>
            <p:ph type="ftr" sz="quarter" idx="11"/>
          </p:nvPr>
        </p:nvSpPr>
        <p:spPr/>
        <p:txBody>
          <a:bodyPr/>
          <a:lstStyle/>
          <a:p>
            <a:r>
              <a:rPr lang="es-ES" smtClean="0"/>
              <a:t>Omar Duclós - Diputado Nacional - Gestión 2014 www.omarduclos.com.ar</a:t>
            </a:r>
            <a:endParaRPr lang="es-E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normAutofit/>
          </a:bodyPr>
          <a:lstStyle/>
          <a:p>
            <a:r>
              <a:rPr lang="es-ES" sz="3200" dirty="0" smtClean="0">
                <a:solidFill>
                  <a:schemeClr val="tx1">
                    <a:lumMod val="85000"/>
                  </a:schemeClr>
                </a:solidFill>
              </a:rPr>
              <a:t>Ciudades que visité para recibir inquietudes y compartir propuestas</a:t>
            </a:r>
            <a:endParaRPr lang="es-ES" sz="3200" dirty="0">
              <a:solidFill>
                <a:schemeClr val="tx1">
                  <a:lumMod val="85000"/>
                </a:schemeClr>
              </a:solidFill>
            </a:endParaRPr>
          </a:p>
        </p:txBody>
      </p:sp>
      <p:sp>
        <p:nvSpPr>
          <p:cNvPr id="9" name="8 Marcador de contenido"/>
          <p:cNvSpPr>
            <a:spLocks noGrp="1"/>
          </p:cNvSpPr>
          <p:nvPr>
            <p:ph sz="half" idx="1"/>
          </p:nvPr>
        </p:nvSpPr>
        <p:spPr/>
        <p:txBody>
          <a:bodyPr/>
          <a:lstStyle/>
          <a:p>
            <a:r>
              <a:rPr lang="es-ES" dirty="0" smtClean="0"/>
              <a:t>Las Flores</a:t>
            </a:r>
          </a:p>
          <a:p>
            <a:r>
              <a:rPr lang="es-ES" dirty="0" smtClean="0"/>
              <a:t>Olavarría</a:t>
            </a:r>
          </a:p>
          <a:p>
            <a:r>
              <a:rPr lang="es-ES" dirty="0" smtClean="0"/>
              <a:t>Bolívar</a:t>
            </a:r>
          </a:p>
          <a:p>
            <a:r>
              <a:rPr lang="es-ES" dirty="0" smtClean="0"/>
              <a:t>25 de Mayo</a:t>
            </a:r>
          </a:p>
          <a:p>
            <a:r>
              <a:rPr lang="es-ES" dirty="0" smtClean="0"/>
              <a:t>Colón</a:t>
            </a:r>
          </a:p>
          <a:p>
            <a:r>
              <a:rPr lang="es-ES" dirty="0" err="1" smtClean="0"/>
              <a:t>Baradero</a:t>
            </a:r>
            <a:endParaRPr lang="es-ES" dirty="0" smtClean="0"/>
          </a:p>
          <a:p>
            <a:r>
              <a:rPr lang="es-ES" dirty="0" err="1" smtClean="0"/>
              <a:t>Chacabuco</a:t>
            </a:r>
            <a:endParaRPr lang="es-ES" dirty="0" smtClean="0"/>
          </a:p>
          <a:p>
            <a:r>
              <a:rPr lang="es-ES" dirty="0" smtClean="0"/>
              <a:t>Junín</a:t>
            </a:r>
          </a:p>
          <a:p>
            <a:r>
              <a:rPr lang="es-ES" dirty="0" smtClean="0"/>
              <a:t>La Plata</a:t>
            </a:r>
            <a:endParaRPr lang="es-ES" dirty="0"/>
          </a:p>
        </p:txBody>
      </p:sp>
      <p:sp>
        <p:nvSpPr>
          <p:cNvPr id="10" name="9 Marcador de contenido"/>
          <p:cNvSpPr>
            <a:spLocks noGrp="1"/>
          </p:cNvSpPr>
          <p:nvPr>
            <p:ph sz="half" idx="2"/>
          </p:nvPr>
        </p:nvSpPr>
        <p:spPr/>
        <p:txBody>
          <a:bodyPr/>
          <a:lstStyle/>
          <a:p>
            <a:r>
              <a:rPr lang="es-ES" dirty="0" smtClean="0"/>
              <a:t>Saladillo</a:t>
            </a:r>
          </a:p>
          <a:p>
            <a:r>
              <a:rPr lang="es-ES" dirty="0" smtClean="0"/>
              <a:t>San Martín</a:t>
            </a:r>
          </a:p>
          <a:p>
            <a:r>
              <a:rPr lang="es-ES" dirty="0" smtClean="0"/>
              <a:t>Moreno</a:t>
            </a:r>
          </a:p>
          <a:p>
            <a:r>
              <a:rPr lang="es-ES" dirty="0" smtClean="0"/>
              <a:t>Roque </a:t>
            </a:r>
            <a:r>
              <a:rPr lang="es-ES" dirty="0" err="1" smtClean="0"/>
              <a:t>Perez</a:t>
            </a:r>
            <a:endParaRPr lang="es-ES" dirty="0" smtClean="0"/>
          </a:p>
          <a:p>
            <a:r>
              <a:rPr lang="es-ES" dirty="0" smtClean="0"/>
              <a:t>Lomas de Zamora</a:t>
            </a:r>
          </a:p>
          <a:p>
            <a:r>
              <a:rPr lang="es-ES" dirty="0" smtClean="0"/>
              <a:t>Villa </a:t>
            </a:r>
            <a:r>
              <a:rPr lang="es-ES" dirty="0" err="1" smtClean="0"/>
              <a:t>Gesell</a:t>
            </a:r>
            <a:endParaRPr lang="es-ES" dirty="0" smtClean="0"/>
          </a:p>
          <a:p>
            <a:r>
              <a:rPr lang="es-ES" dirty="0" smtClean="0"/>
              <a:t>Mar del Plata</a:t>
            </a:r>
          </a:p>
          <a:p>
            <a:endParaRPr lang="es-ES" dirty="0" smtClean="0"/>
          </a:p>
          <a:p>
            <a:r>
              <a:rPr lang="es-ES" dirty="0" smtClean="0"/>
              <a:t>(entre otras…)</a:t>
            </a:r>
            <a:endParaRPr lang="es-ES" dirty="0"/>
          </a:p>
        </p:txBody>
      </p:sp>
      <p:sp>
        <p:nvSpPr>
          <p:cNvPr id="5" name="4 Marcador de pie de página"/>
          <p:cNvSpPr>
            <a:spLocks noGrp="1"/>
          </p:cNvSpPr>
          <p:nvPr>
            <p:ph type="ftr" sz="quarter" idx="11"/>
          </p:nvPr>
        </p:nvSpPr>
        <p:spPr/>
        <p:txBody>
          <a:bodyPr/>
          <a:lstStyle/>
          <a:p>
            <a:r>
              <a:rPr lang="es-ES" smtClean="0"/>
              <a:t>Omar Duclós - Diputado Nacional - Gestión 2014 www.omarduclos.com.ar</a:t>
            </a:r>
            <a:endParaRPr lang="es-E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457200" y="274638"/>
            <a:ext cx="8229600" cy="5818658"/>
          </a:xfrm>
        </p:spPr>
        <p:txBody>
          <a:bodyPr/>
          <a:lstStyle/>
          <a:p>
            <a:r>
              <a:rPr lang="es-ES" dirty="0" smtClean="0">
                <a:solidFill>
                  <a:schemeClr val="tx1"/>
                </a:solidFill>
              </a:rPr>
              <a:t>MUCHAS GRACIAS POR FACILITAR LA DIFUSIÓN DE NUESTRAS PROPUESTAS Y ACTIVIDADES</a:t>
            </a:r>
            <a:r>
              <a:rPr lang="es-ES" dirty="0" smtClean="0"/>
              <a:t/>
            </a:r>
            <a:br>
              <a:rPr lang="es-ES" dirty="0" smtClean="0"/>
            </a:br>
            <a:r>
              <a:rPr lang="es-ES" dirty="0" smtClean="0"/>
              <a:t/>
            </a:r>
            <a:br>
              <a:rPr lang="es-ES" dirty="0" smtClean="0"/>
            </a:br>
            <a:r>
              <a:rPr lang="es-ES" dirty="0" smtClean="0"/>
              <a:t>Omar </a:t>
            </a:r>
            <a:r>
              <a:rPr lang="es-ES" dirty="0" err="1" smtClean="0"/>
              <a:t>Duclós</a:t>
            </a:r>
            <a:endParaRPr lang="es-ES" dirty="0"/>
          </a:p>
        </p:txBody>
      </p:sp>
      <p:sp>
        <p:nvSpPr>
          <p:cNvPr id="5" name="4 Marcador de pie de página"/>
          <p:cNvSpPr>
            <a:spLocks noGrp="1"/>
          </p:cNvSpPr>
          <p:nvPr>
            <p:ph type="ftr" sz="quarter" idx="11"/>
          </p:nvPr>
        </p:nvSpPr>
        <p:spPr/>
        <p:txBody>
          <a:bodyPr/>
          <a:lstStyle/>
          <a:p>
            <a:r>
              <a:rPr lang="es-ES" smtClean="0"/>
              <a:t>Omar Duclós - Diputado Nacional - Gestión 2014 www.omarduclos.com.ar</a:t>
            </a:r>
            <a:endParaRPr lang="es-E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0"/>
            <a:ext cx="8229600" cy="1143000"/>
          </a:xfrm>
        </p:spPr>
        <p:txBody>
          <a:bodyPr>
            <a:normAutofit/>
          </a:bodyPr>
          <a:lstStyle/>
          <a:p>
            <a:pPr algn="l"/>
            <a:r>
              <a:rPr lang="es-ES" sz="3200" dirty="0" smtClean="0">
                <a:solidFill>
                  <a:srgbClr val="00B0F0"/>
                </a:solidFill>
                <a:effectLst>
                  <a:outerShdw blurRad="38100" dist="38100" dir="2700000" algn="tl">
                    <a:srgbClr val="000000">
                      <a:alpha val="43137"/>
                    </a:srgbClr>
                  </a:outerShdw>
                </a:effectLst>
              </a:rPr>
              <a:t>Mis intervenciones</a:t>
            </a:r>
            <a:br>
              <a:rPr lang="es-ES" sz="3200" dirty="0" smtClean="0">
                <a:solidFill>
                  <a:srgbClr val="00B0F0"/>
                </a:solidFill>
                <a:effectLst>
                  <a:outerShdw blurRad="38100" dist="38100" dir="2700000" algn="tl">
                    <a:srgbClr val="000000">
                      <a:alpha val="43137"/>
                    </a:srgbClr>
                  </a:outerShdw>
                </a:effectLst>
              </a:rPr>
            </a:br>
            <a:r>
              <a:rPr lang="es-ES" sz="3200" dirty="0" smtClean="0">
                <a:solidFill>
                  <a:srgbClr val="00B0F0"/>
                </a:solidFill>
                <a:effectLst>
                  <a:outerShdw blurRad="38100" dist="38100" dir="2700000" algn="tl">
                    <a:srgbClr val="000000">
                      <a:alpha val="43137"/>
                    </a:srgbClr>
                  </a:outerShdw>
                </a:effectLst>
              </a:rPr>
              <a:t> en el recinto</a:t>
            </a:r>
            <a:endParaRPr lang="es-ES" sz="3200" dirty="0">
              <a:solidFill>
                <a:srgbClr val="00B0F0"/>
              </a:solidFill>
              <a:effectLst>
                <a:outerShdw blurRad="38100" dist="38100" dir="2700000" algn="tl">
                  <a:srgbClr val="000000">
                    <a:alpha val="43137"/>
                  </a:srgbClr>
                </a:outerShdw>
              </a:effectLst>
            </a:endParaRPr>
          </a:p>
        </p:txBody>
      </p:sp>
      <p:pic>
        <p:nvPicPr>
          <p:cNvPr id="9" name="8 Marcador de contenido" descr="duclos turismo2.jpg"/>
          <p:cNvPicPr>
            <a:picLocks noGrp="1" noChangeAspect="1"/>
          </p:cNvPicPr>
          <p:nvPr>
            <p:ph idx="1"/>
          </p:nvPr>
        </p:nvPicPr>
        <p:blipFill>
          <a:blip r:embed="rId2" cstate="print"/>
          <a:stretch>
            <a:fillRect/>
          </a:stretch>
        </p:blipFill>
        <p:spPr>
          <a:xfrm>
            <a:off x="5185611" y="404664"/>
            <a:ext cx="3573197" cy="20162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11 Rectángulo"/>
          <p:cNvSpPr/>
          <p:nvPr/>
        </p:nvSpPr>
        <p:spPr>
          <a:xfrm>
            <a:off x="299912" y="1124744"/>
            <a:ext cx="8844088" cy="6571030"/>
          </a:xfrm>
          <a:prstGeom prst="rect">
            <a:avLst/>
          </a:prstGeom>
          <a:noFill/>
        </p:spPr>
        <p:txBody>
          <a:bodyPr wrap="square" lIns="91440" tIns="45720" rIns="91440" bIns="45720">
            <a:spAutoFit/>
          </a:bodyPr>
          <a:lstStyle/>
          <a:p>
            <a:r>
              <a:rPr lang="es-ES" sz="1900" b="1" dirty="0" smtClean="0">
                <a:latin typeface="Arial" pitchFamily="34" charset="0"/>
                <a:cs typeface="Arial" pitchFamily="34" charset="0"/>
              </a:rPr>
              <a:t>Acuerdo con Repsol por la </a:t>
            </a:r>
          </a:p>
          <a:p>
            <a:r>
              <a:rPr lang="es-ES" sz="1900" b="1" dirty="0" smtClean="0">
                <a:latin typeface="Arial" pitchFamily="34" charset="0"/>
                <a:cs typeface="Arial" pitchFamily="34" charset="0"/>
              </a:rPr>
              <a:t>expropiación de YPF</a:t>
            </a:r>
          </a:p>
          <a:p>
            <a:endParaRPr lang="es-ES" sz="1900" b="1" dirty="0" smtClean="0">
              <a:latin typeface="Arial" pitchFamily="34" charset="0"/>
              <a:cs typeface="Arial" pitchFamily="34" charset="0"/>
            </a:endParaRPr>
          </a:p>
          <a:p>
            <a:r>
              <a:rPr lang="es-ES_tradnl" sz="1900" b="1" dirty="0" smtClean="0">
                <a:latin typeface="Arial" pitchFamily="34" charset="0"/>
                <a:cs typeface="Arial" pitchFamily="34" charset="0"/>
              </a:rPr>
              <a:t>Ley de abastecimiento</a:t>
            </a:r>
          </a:p>
          <a:p>
            <a:endParaRPr lang="es-ES_tradnl" sz="1900" b="1" dirty="0" smtClean="0">
              <a:latin typeface="Arial" pitchFamily="34" charset="0"/>
              <a:cs typeface="Arial" pitchFamily="34" charset="0"/>
            </a:endParaRPr>
          </a:p>
          <a:p>
            <a:r>
              <a:rPr lang="es-ES_tradnl" sz="1900" b="1" dirty="0" smtClean="0">
                <a:latin typeface="Arial" pitchFamily="34" charset="0"/>
                <a:cs typeface="Arial" pitchFamily="34" charset="0"/>
              </a:rPr>
              <a:t>Proyecto para que el 29 de junio de 2015 sea declarado feriado nacional,  porque se cumplirán 200 años del </a:t>
            </a:r>
            <a:r>
              <a:rPr lang="es-ES" sz="1900" b="1" dirty="0" smtClean="0">
                <a:latin typeface="Arial" pitchFamily="34" charset="0"/>
                <a:cs typeface="Arial" pitchFamily="34" charset="0"/>
              </a:rPr>
              <a:t>"Congreso de los Pueblos Libres“</a:t>
            </a:r>
          </a:p>
          <a:p>
            <a:endParaRPr lang="es-ES" sz="1900" b="1" dirty="0" smtClean="0">
              <a:latin typeface="Arial" pitchFamily="34" charset="0"/>
              <a:cs typeface="Arial" pitchFamily="34" charset="0"/>
            </a:endParaRPr>
          </a:p>
          <a:p>
            <a:r>
              <a:rPr lang="es-ES" sz="1900" b="1" dirty="0" smtClean="0">
                <a:latin typeface="Arial" pitchFamily="34" charset="0"/>
                <a:cs typeface="Arial" pitchFamily="34" charset="0"/>
              </a:rPr>
              <a:t>También hablé en la sesión donde el Sr Jefe de Gabinete presentó el informe de gestión </a:t>
            </a:r>
          </a:p>
          <a:p>
            <a:endParaRPr lang="es-ES" sz="1900" b="1" dirty="0" smtClean="0">
              <a:latin typeface="Arial" pitchFamily="34" charset="0"/>
              <a:cs typeface="Arial" pitchFamily="34" charset="0"/>
            </a:endParaRPr>
          </a:p>
          <a:p>
            <a:r>
              <a:rPr lang="es-ES" sz="1900" b="1" dirty="0" smtClean="0">
                <a:latin typeface="Arial" pitchFamily="34" charset="0"/>
                <a:cs typeface="Arial" pitchFamily="34" charset="0"/>
              </a:rPr>
              <a:t>Cambio de sede de pago a los bonistas de la deuda</a:t>
            </a:r>
          </a:p>
          <a:p>
            <a:endParaRPr lang="es-ES" sz="1900" b="1" dirty="0" smtClean="0">
              <a:latin typeface="Arial" pitchFamily="34" charset="0"/>
              <a:cs typeface="Arial" pitchFamily="34" charset="0"/>
            </a:endParaRPr>
          </a:p>
          <a:p>
            <a:r>
              <a:rPr lang="es-ES" sz="1900" b="1" dirty="0" smtClean="0">
                <a:latin typeface="Arial" pitchFamily="34" charset="0"/>
                <a:cs typeface="Arial" pitchFamily="34" charset="0"/>
              </a:rPr>
              <a:t>Proyecto para que la ESMA  pase de la ciudad a la Nación</a:t>
            </a:r>
          </a:p>
          <a:p>
            <a:endParaRPr lang="es-ES" sz="1900" b="1" dirty="0" smtClean="0">
              <a:latin typeface="Arial" pitchFamily="34" charset="0"/>
              <a:cs typeface="Arial" pitchFamily="34" charset="0"/>
            </a:endParaRPr>
          </a:p>
          <a:p>
            <a:r>
              <a:rPr lang="es-ES" sz="1900" b="1" dirty="0" smtClean="0">
                <a:latin typeface="Arial" pitchFamily="34" charset="0"/>
                <a:cs typeface="Arial" pitchFamily="34" charset="0"/>
              </a:rPr>
              <a:t>Creación de comisión bicameral para investigar fuga de capitales y evasión</a:t>
            </a:r>
          </a:p>
          <a:p>
            <a:endParaRPr lang="es-ES" sz="1900" b="1" dirty="0" smtClean="0">
              <a:latin typeface="Arial" pitchFamily="34" charset="0"/>
              <a:cs typeface="Arial" pitchFamily="34" charset="0"/>
            </a:endParaRPr>
          </a:p>
          <a:p>
            <a:r>
              <a:rPr lang="es-ES" sz="1900" b="1" dirty="0" smtClean="0">
                <a:latin typeface="Arial" pitchFamily="34" charset="0"/>
                <a:cs typeface="Arial" pitchFamily="34" charset="0"/>
              </a:rPr>
              <a:t>Adelantamiento de la entrada en vigencia del nuevo Código Civil</a:t>
            </a:r>
          </a:p>
          <a:p>
            <a:endParaRPr lang="es-ES" sz="2000" b="1" dirty="0" smtClean="0">
              <a:latin typeface="Arial" pitchFamily="34" charset="0"/>
              <a:cs typeface="Arial" pitchFamily="34" charset="0"/>
            </a:endParaRPr>
          </a:p>
          <a:p>
            <a:endParaRPr lang="es-ES" sz="2000" b="1" dirty="0" smtClean="0">
              <a:latin typeface="Arial" pitchFamily="34" charset="0"/>
              <a:cs typeface="Arial" pitchFamily="34" charset="0"/>
            </a:endParaRPr>
          </a:p>
          <a:p>
            <a:endParaRPr lang="es-E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476672"/>
            <a:ext cx="8229600" cy="1143000"/>
          </a:xfrm>
        </p:spPr>
        <p:txBody>
          <a:bodyPr>
            <a:normAutofit/>
          </a:bodyPr>
          <a:lstStyle/>
          <a:p>
            <a:pPr algn="l"/>
            <a:r>
              <a:rPr lang="es-ES" sz="3200" dirty="0" smtClean="0">
                <a:solidFill>
                  <a:srgbClr val="00B0F0"/>
                </a:solidFill>
                <a:effectLst>
                  <a:outerShdw blurRad="38100" dist="38100" dir="2700000" algn="tl">
                    <a:srgbClr val="000000">
                      <a:alpha val="43137"/>
                    </a:srgbClr>
                  </a:outerShdw>
                </a:effectLst>
              </a:rPr>
              <a:t>Mis intervenciones</a:t>
            </a:r>
            <a:br>
              <a:rPr lang="es-ES" sz="3200" dirty="0" smtClean="0">
                <a:solidFill>
                  <a:srgbClr val="00B0F0"/>
                </a:solidFill>
                <a:effectLst>
                  <a:outerShdw blurRad="38100" dist="38100" dir="2700000" algn="tl">
                    <a:srgbClr val="000000">
                      <a:alpha val="43137"/>
                    </a:srgbClr>
                  </a:outerShdw>
                </a:effectLst>
              </a:rPr>
            </a:br>
            <a:r>
              <a:rPr lang="es-ES" sz="3200" dirty="0" smtClean="0">
                <a:solidFill>
                  <a:srgbClr val="00B0F0"/>
                </a:solidFill>
                <a:effectLst>
                  <a:outerShdw blurRad="38100" dist="38100" dir="2700000" algn="tl">
                    <a:srgbClr val="000000">
                      <a:alpha val="43137"/>
                    </a:srgbClr>
                  </a:outerShdw>
                </a:effectLst>
              </a:rPr>
              <a:t> en el recinto</a:t>
            </a:r>
            <a:endParaRPr lang="es-ES" sz="3200" dirty="0">
              <a:solidFill>
                <a:srgbClr val="00B0F0"/>
              </a:solidFill>
              <a:effectLst>
                <a:outerShdw blurRad="38100" dist="38100" dir="2700000" algn="tl">
                  <a:srgbClr val="000000">
                    <a:alpha val="43137"/>
                  </a:srgbClr>
                </a:outerShdw>
              </a:effectLst>
            </a:endParaRPr>
          </a:p>
        </p:txBody>
      </p:sp>
      <p:sp>
        <p:nvSpPr>
          <p:cNvPr id="4" name="3 Marcador de pie de página"/>
          <p:cNvSpPr>
            <a:spLocks noGrp="1"/>
          </p:cNvSpPr>
          <p:nvPr>
            <p:ph type="ftr" sz="quarter" idx="11"/>
          </p:nvPr>
        </p:nvSpPr>
        <p:spPr/>
        <p:txBody>
          <a:bodyPr/>
          <a:lstStyle/>
          <a:p>
            <a:r>
              <a:rPr lang="es-ES" smtClean="0"/>
              <a:t>Omar Duclós - Diputado Nacional - Gestión 2014 www.omarduclos.com.ar</a:t>
            </a:r>
            <a:endParaRPr lang="es-ES"/>
          </a:p>
        </p:txBody>
      </p:sp>
      <p:pic>
        <p:nvPicPr>
          <p:cNvPr id="9" name="8 Marcador de contenido" descr="duclos turismo2.jpg"/>
          <p:cNvPicPr>
            <a:picLocks noGrp="1" noChangeAspect="1"/>
          </p:cNvPicPr>
          <p:nvPr>
            <p:ph idx="1"/>
          </p:nvPr>
        </p:nvPicPr>
        <p:blipFill>
          <a:blip r:embed="rId2" cstate="print"/>
          <a:stretch>
            <a:fillRect/>
          </a:stretch>
        </p:blipFill>
        <p:spPr>
          <a:xfrm>
            <a:off x="5292080" y="404664"/>
            <a:ext cx="3466728" cy="19561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4 Rectángulo"/>
          <p:cNvSpPr/>
          <p:nvPr/>
        </p:nvSpPr>
        <p:spPr>
          <a:xfrm>
            <a:off x="179512" y="1844824"/>
            <a:ext cx="8280920" cy="4154984"/>
          </a:xfrm>
          <a:prstGeom prst="rect">
            <a:avLst/>
          </a:prstGeom>
          <a:noFill/>
        </p:spPr>
        <p:txBody>
          <a:bodyPr wrap="square" lIns="91440" tIns="45720" rIns="91440" bIns="45720">
            <a:spAutoFit/>
          </a:bodyPr>
          <a:lstStyle/>
          <a:p>
            <a:r>
              <a:rPr lang="es-ES" sz="2200" cap="none" spc="0" dirty="0" smtClean="0">
                <a:ln w="18415" cmpd="sng">
                  <a:solidFill>
                    <a:srgbClr val="FFFFFF"/>
                  </a:solidFill>
                  <a:prstDash val="solid"/>
                </a:ln>
                <a:solidFill>
                  <a:srgbClr val="FFFFFF"/>
                </a:solidFill>
                <a:latin typeface="Arial" pitchFamily="34" charset="0"/>
                <a:cs typeface="Arial" pitchFamily="34" charset="0"/>
              </a:rPr>
              <a:t>Ley de presupuesto para el 2015</a:t>
            </a:r>
          </a:p>
          <a:p>
            <a:endParaRPr lang="es-ES" sz="2200" dirty="0" smtClean="0">
              <a:ln w="18415" cmpd="sng">
                <a:solidFill>
                  <a:srgbClr val="FFFFFF"/>
                </a:solidFill>
                <a:prstDash val="solid"/>
              </a:ln>
              <a:solidFill>
                <a:srgbClr val="FFFFFF"/>
              </a:solidFill>
              <a:latin typeface="Arial" pitchFamily="34" charset="0"/>
              <a:cs typeface="Arial" pitchFamily="34" charset="0"/>
            </a:endParaRPr>
          </a:p>
          <a:p>
            <a:r>
              <a:rPr lang="es-ES" sz="2200" cap="none" spc="0" dirty="0" smtClean="0">
                <a:ln w="18415" cmpd="sng">
                  <a:solidFill>
                    <a:srgbClr val="FFFFFF"/>
                  </a:solidFill>
                  <a:prstDash val="solid"/>
                </a:ln>
                <a:solidFill>
                  <a:srgbClr val="FFFFFF"/>
                </a:solidFill>
                <a:latin typeface="Arial" pitchFamily="34" charset="0"/>
                <a:cs typeface="Arial" pitchFamily="34" charset="0"/>
              </a:rPr>
              <a:t>Ley de Hidrocarburos</a:t>
            </a:r>
          </a:p>
          <a:p>
            <a:endParaRPr lang="es-ES" sz="2200" dirty="0" smtClean="0">
              <a:ln w="18415" cmpd="sng">
                <a:solidFill>
                  <a:srgbClr val="FFFFFF"/>
                </a:solidFill>
                <a:prstDash val="solid"/>
              </a:ln>
              <a:solidFill>
                <a:srgbClr val="FFFFFF"/>
              </a:solidFill>
              <a:latin typeface="Arial" pitchFamily="34" charset="0"/>
              <a:cs typeface="Arial" pitchFamily="34" charset="0"/>
            </a:endParaRPr>
          </a:p>
          <a:p>
            <a:r>
              <a:rPr lang="es-ES" sz="2200" cap="none" spc="0" dirty="0" smtClean="0">
                <a:ln w="18415" cmpd="sng">
                  <a:solidFill>
                    <a:srgbClr val="FFFFFF"/>
                  </a:solidFill>
                  <a:prstDash val="solid"/>
                </a:ln>
                <a:solidFill>
                  <a:srgbClr val="FFFFFF"/>
                </a:solidFill>
                <a:latin typeface="Arial" pitchFamily="34" charset="0"/>
                <a:cs typeface="Arial" pitchFamily="34" charset="0"/>
              </a:rPr>
              <a:t>Instituir el 28 de Junio de cada año como Día Nacional</a:t>
            </a:r>
          </a:p>
          <a:p>
            <a:r>
              <a:rPr lang="es-ES" sz="2200" dirty="0" smtClean="0">
                <a:ln w="18415" cmpd="sng">
                  <a:solidFill>
                    <a:srgbClr val="FFFFFF"/>
                  </a:solidFill>
                  <a:prstDash val="solid"/>
                </a:ln>
                <a:solidFill>
                  <a:srgbClr val="FFFFFF"/>
                </a:solidFill>
                <a:latin typeface="Arial" pitchFamily="34" charset="0"/>
                <a:cs typeface="Arial" pitchFamily="34" charset="0"/>
              </a:rPr>
              <a:t>Del Turismo</a:t>
            </a:r>
            <a:endParaRPr lang="es-ES" sz="2200" cap="none" spc="0" dirty="0" smtClean="0">
              <a:ln w="18415" cmpd="sng">
                <a:solidFill>
                  <a:srgbClr val="FFFFFF"/>
                </a:solidFill>
                <a:prstDash val="solid"/>
              </a:ln>
              <a:solidFill>
                <a:srgbClr val="FFFFFF"/>
              </a:solidFill>
              <a:latin typeface="Arial" pitchFamily="34" charset="0"/>
              <a:cs typeface="Arial" pitchFamily="34" charset="0"/>
            </a:endParaRPr>
          </a:p>
          <a:p>
            <a:endParaRPr lang="es-ES" sz="2200" cap="none" spc="0" dirty="0" smtClean="0">
              <a:ln w="18415" cmpd="sng">
                <a:solidFill>
                  <a:srgbClr val="FFFFFF"/>
                </a:solidFill>
                <a:prstDash val="solid"/>
              </a:ln>
              <a:solidFill>
                <a:srgbClr val="FFFFFF"/>
              </a:solidFill>
              <a:latin typeface="Arial" pitchFamily="34" charset="0"/>
              <a:cs typeface="Arial" pitchFamily="34" charset="0"/>
            </a:endParaRPr>
          </a:p>
          <a:p>
            <a:r>
              <a:rPr lang="es-ES" sz="2200" dirty="0" smtClean="0">
                <a:ln w="18415" cmpd="sng">
                  <a:solidFill>
                    <a:srgbClr val="FFFFFF"/>
                  </a:solidFill>
                  <a:prstDash val="solid"/>
                </a:ln>
                <a:solidFill>
                  <a:srgbClr val="FFFFFF"/>
                </a:solidFill>
                <a:latin typeface="Arial" pitchFamily="34" charset="0"/>
                <a:cs typeface="Arial" pitchFamily="34" charset="0"/>
              </a:rPr>
              <a:t>Rechazo a los decretos de necesidad y urgencia del oficialismo </a:t>
            </a:r>
          </a:p>
          <a:p>
            <a:endParaRPr lang="es-ES" sz="2200" cap="none" spc="0" dirty="0" smtClean="0">
              <a:ln w="18415" cmpd="sng">
                <a:solidFill>
                  <a:srgbClr val="FFFFFF"/>
                </a:solidFill>
                <a:prstDash val="solid"/>
              </a:ln>
              <a:solidFill>
                <a:srgbClr val="FFFFFF"/>
              </a:solidFill>
              <a:latin typeface="Arial" pitchFamily="34" charset="0"/>
              <a:cs typeface="Arial" pitchFamily="34" charset="0"/>
            </a:endParaRPr>
          </a:p>
          <a:p>
            <a:r>
              <a:rPr lang="es-ES" sz="2200" cap="none" spc="0" dirty="0" smtClean="0">
                <a:ln w="18415" cmpd="sng">
                  <a:solidFill>
                    <a:srgbClr val="FFFFFF"/>
                  </a:solidFill>
                  <a:prstDash val="solid"/>
                </a:ln>
                <a:solidFill>
                  <a:srgbClr val="FFFFFF"/>
                </a:solidFill>
                <a:latin typeface="Arial" pitchFamily="34" charset="0"/>
                <a:cs typeface="Arial" pitchFamily="34" charset="0"/>
              </a:rPr>
              <a:t>Reforma al código procesal penal</a:t>
            </a:r>
          </a:p>
          <a:p>
            <a:endParaRPr lang="es-ES" sz="2200" cap="none" spc="0" dirty="0" smtClean="0">
              <a:ln w="18415" cmpd="sng">
                <a:solidFill>
                  <a:srgbClr val="FFFFFF"/>
                </a:solidFill>
                <a:prstDash val="solid"/>
              </a:ln>
              <a:solidFill>
                <a:srgbClr val="FFFFFF"/>
              </a:solidFill>
              <a:latin typeface="Arial" pitchFamily="34" charset="0"/>
              <a:cs typeface="Arial" pitchFamily="34" charset="0"/>
            </a:endParaRPr>
          </a:p>
          <a:p>
            <a:r>
              <a:rPr lang="es-ES" sz="2200" dirty="0" smtClean="0">
                <a:ln w="18415" cmpd="sng">
                  <a:solidFill>
                    <a:srgbClr val="FFFFFF"/>
                  </a:solidFill>
                  <a:prstDash val="solid"/>
                </a:ln>
                <a:solidFill>
                  <a:srgbClr val="FFFFFF"/>
                </a:solidFill>
                <a:latin typeface="Arial" pitchFamily="34" charset="0"/>
                <a:cs typeface="Arial" pitchFamily="34" charset="0"/>
              </a:rPr>
              <a:t>Elección parlamentarios del Mercosur</a:t>
            </a:r>
            <a:endParaRPr lang="es-ES" sz="2200" cap="none" spc="0" dirty="0">
              <a:ln w="18415" cmpd="sng">
                <a:solidFill>
                  <a:srgbClr val="FFFFFF"/>
                </a:solidFill>
                <a:prstDash val="solid"/>
              </a:ln>
              <a:solidFill>
                <a:srgbClr val="FFFFFF"/>
              </a:solidFill>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9512" y="3212976"/>
            <a:ext cx="9090248" cy="1431077"/>
          </a:xfrm>
        </p:spPr>
        <p:txBody>
          <a:bodyPr>
            <a:normAutofit fontScale="90000"/>
          </a:bodyPr>
          <a:lstStyle/>
          <a:p>
            <a:r>
              <a:rPr lang="es-ES" sz="4400" dirty="0" smtClean="0">
                <a:solidFill>
                  <a:srgbClr val="FF0000"/>
                </a:solidFill>
              </a:rPr>
              <a:t>Proyectos de mi autoría </a:t>
            </a:r>
            <a:br>
              <a:rPr lang="es-ES" sz="4400" dirty="0" smtClean="0">
                <a:solidFill>
                  <a:srgbClr val="FF0000"/>
                </a:solidFill>
              </a:rPr>
            </a:br>
            <a:r>
              <a:rPr lang="es-ES" sz="4400" dirty="0" smtClean="0">
                <a:solidFill>
                  <a:srgbClr val="FF0000"/>
                </a:solidFill>
              </a:rPr>
              <a:t>presentados: </a:t>
            </a:r>
            <a:r>
              <a:rPr lang="es-ES" sz="4400" u="sng" dirty="0" smtClean="0">
                <a:solidFill>
                  <a:srgbClr val="FF0000"/>
                </a:solidFill>
              </a:rPr>
              <a:t>34</a:t>
            </a:r>
            <a:r>
              <a:rPr lang="es-ES" sz="3600" dirty="0" smtClean="0">
                <a:solidFill>
                  <a:srgbClr val="FF0000"/>
                </a:solidFill>
              </a:rPr>
              <a:t/>
            </a:r>
            <a:br>
              <a:rPr lang="es-ES" sz="3600" dirty="0" smtClean="0">
                <a:solidFill>
                  <a:srgbClr val="FF0000"/>
                </a:solidFill>
              </a:rPr>
            </a:br>
            <a:r>
              <a:rPr lang="es-ES" sz="2700" dirty="0" smtClean="0">
                <a:solidFill>
                  <a:srgbClr val="FF0000"/>
                </a:solidFill>
                <a:effectLst>
                  <a:outerShdw blurRad="38100" dist="38100" dir="2700000" algn="tl">
                    <a:srgbClr val="000000">
                      <a:alpha val="43137"/>
                    </a:srgbClr>
                  </a:outerShdw>
                </a:effectLst>
              </a:rPr>
              <a:t>Proyectos  de otros diputados a los </a:t>
            </a:r>
            <a:br>
              <a:rPr lang="es-ES" sz="2700" dirty="0" smtClean="0">
                <a:solidFill>
                  <a:srgbClr val="FF0000"/>
                </a:solidFill>
                <a:effectLst>
                  <a:outerShdw blurRad="38100" dist="38100" dir="2700000" algn="tl">
                    <a:srgbClr val="000000">
                      <a:alpha val="43137"/>
                    </a:srgbClr>
                  </a:outerShdw>
                </a:effectLst>
              </a:rPr>
            </a:br>
            <a:r>
              <a:rPr lang="es-ES" sz="2700" dirty="0" smtClean="0">
                <a:solidFill>
                  <a:srgbClr val="FF0000"/>
                </a:solidFill>
                <a:effectLst>
                  <a:outerShdw blurRad="38100" dist="38100" dir="2700000" algn="tl">
                    <a:srgbClr val="000000">
                      <a:alpha val="43137"/>
                    </a:srgbClr>
                  </a:outerShdw>
                </a:effectLst>
              </a:rPr>
              <a:t>que acompañé con mi firma: </a:t>
            </a:r>
            <a:r>
              <a:rPr lang="es-ES" sz="2700" u="sng" dirty="0" smtClean="0">
                <a:solidFill>
                  <a:srgbClr val="FF0000"/>
                </a:solidFill>
                <a:effectLst>
                  <a:outerShdw blurRad="38100" dist="38100" dir="2700000" algn="tl">
                    <a:srgbClr val="000000">
                      <a:alpha val="43137"/>
                    </a:srgbClr>
                  </a:outerShdw>
                </a:effectLst>
              </a:rPr>
              <a:t>386</a:t>
            </a:r>
            <a:r>
              <a:rPr lang="es-ES" sz="2700" dirty="0" smtClean="0">
                <a:solidFill>
                  <a:srgbClr val="FF0000"/>
                </a:solidFill>
                <a:effectLst>
                  <a:outerShdw blurRad="38100" dist="38100" dir="2700000" algn="tl">
                    <a:srgbClr val="000000">
                      <a:alpha val="43137"/>
                    </a:srgbClr>
                  </a:outerShdw>
                </a:effectLst>
              </a:rPr>
              <a:t/>
            </a:r>
            <a:br>
              <a:rPr lang="es-ES" sz="2700" dirty="0" smtClean="0">
                <a:solidFill>
                  <a:srgbClr val="FF0000"/>
                </a:solidFill>
                <a:effectLst>
                  <a:outerShdw blurRad="38100" dist="38100" dir="2700000" algn="tl">
                    <a:srgbClr val="000000">
                      <a:alpha val="43137"/>
                    </a:srgbClr>
                  </a:outerShdw>
                </a:effectLst>
              </a:rPr>
            </a:br>
            <a:r>
              <a:rPr lang="es-ES" sz="2700" dirty="0" smtClean="0">
                <a:solidFill>
                  <a:srgbClr val="FF0000"/>
                </a:solidFill>
                <a:effectLst>
                  <a:outerShdw blurRad="38100" dist="38100" dir="2700000" algn="tl">
                    <a:srgbClr val="000000">
                      <a:alpha val="43137"/>
                    </a:srgbClr>
                  </a:outerShdw>
                </a:effectLst>
              </a:rPr>
              <a:t>PROYECTOS DE MI AUTORÍA:</a:t>
            </a:r>
            <a:br>
              <a:rPr lang="es-ES" sz="2700" dirty="0" smtClean="0">
                <a:solidFill>
                  <a:srgbClr val="FF0000"/>
                </a:solidFill>
                <a:effectLst>
                  <a:outerShdw blurRad="38100" dist="38100" dir="2700000" algn="tl">
                    <a:srgbClr val="000000">
                      <a:alpha val="43137"/>
                    </a:srgbClr>
                  </a:outerShdw>
                </a:effectLst>
              </a:rPr>
            </a:br>
            <a:r>
              <a:rPr lang="es-ES" sz="2700" dirty="0" smtClean="0">
                <a:solidFill>
                  <a:srgbClr val="FF0000"/>
                </a:solidFill>
                <a:effectLst>
                  <a:outerShdw blurRad="38100" dist="38100" dir="2700000" algn="tl">
                    <a:srgbClr val="000000">
                      <a:alpha val="43137"/>
                    </a:srgbClr>
                  </a:outerShdw>
                </a:effectLst>
              </a:rPr>
              <a:t/>
            </a:r>
            <a:br>
              <a:rPr lang="es-ES" sz="2700" dirty="0" smtClean="0">
                <a:solidFill>
                  <a:srgbClr val="FF0000"/>
                </a:solidFill>
                <a:effectLst>
                  <a:outerShdw blurRad="38100" dist="38100" dir="2700000" algn="tl">
                    <a:srgbClr val="000000">
                      <a:alpha val="43137"/>
                    </a:srgbClr>
                  </a:outerShdw>
                </a:effectLst>
              </a:rPr>
            </a:br>
            <a:r>
              <a:rPr lang="es-ES" dirty="0" smtClean="0">
                <a:solidFill>
                  <a:srgbClr val="CC0000"/>
                </a:solidFill>
                <a:effectLst>
                  <a:outerShdw blurRad="38100" dist="38100" dir="2700000" algn="tl">
                    <a:srgbClr val="000000">
                      <a:alpha val="43137"/>
                    </a:srgbClr>
                  </a:outerShdw>
                </a:effectLst>
              </a:rPr>
              <a:t/>
            </a:r>
            <a:br>
              <a:rPr lang="es-ES" dirty="0" smtClean="0">
                <a:solidFill>
                  <a:srgbClr val="CC0000"/>
                </a:solidFill>
                <a:effectLst>
                  <a:outerShdw blurRad="38100" dist="38100" dir="2700000" algn="tl">
                    <a:srgbClr val="000000">
                      <a:alpha val="43137"/>
                    </a:srgbClr>
                  </a:outerShdw>
                </a:effectLst>
              </a:rPr>
            </a:br>
            <a:r>
              <a:rPr lang="es-ES" dirty="0" smtClean="0">
                <a:solidFill>
                  <a:srgbClr val="FF0000"/>
                </a:solidFill>
              </a:rPr>
              <a:t>   </a:t>
            </a:r>
            <a:endParaRPr lang="es-ES" dirty="0">
              <a:solidFill>
                <a:srgbClr val="FF0000"/>
              </a:solidFill>
            </a:endParaRPr>
          </a:p>
        </p:txBody>
      </p:sp>
      <p:sp>
        <p:nvSpPr>
          <p:cNvPr id="3" name="2 Subtítulo"/>
          <p:cNvSpPr>
            <a:spLocks noGrp="1"/>
          </p:cNvSpPr>
          <p:nvPr>
            <p:ph type="subTitle" idx="1"/>
          </p:nvPr>
        </p:nvSpPr>
        <p:spPr>
          <a:xfrm>
            <a:off x="251520" y="3284984"/>
            <a:ext cx="8892480" cy="4104456"/>
          </a:xfrm>
        </p:spPr>
        <p:txBody>
          <a:bodyPr>
            <a:normAutofit/>
          </a:bodyPr>
          <a:lstStyle/>
          <a:p>
            <a:pPr algn="l"/>
            <a:r>
              <a:rPr lang="es-ES" sz="1800" b="1" dirty="0" smtClean="0">
                <a:solidFill>
                  <a:schemeClr val="accent5">
                    <a:lumMod val="60000"/>
                    <a:lumOff val="40000"/>
                  </a:schemeClr>
                </a:solidFill>
              </a:rPr>
              <a:t>. Para que se cree una comisión bicameral investigadora del acuerdo entre  </a:t>
            </a:r>
          </a:p>
          <a:p>
            <a:pPr marL="514350" indent="-514350" algn="l"/>
            <a:r>
              <a:rPr lang="es-ES" sz="1800" b="1" dirty="0" smtClean="0">
                <a:solidFill>
                  <a:schemeClr val="accent5">
                    <a:lumMod val="60000"/>
                    <a:lumOff val="40000"/>
                  </a:schemeClr>
                </a:solidFill>
              </a:rPr>
              <a:t>YPF  y CHEVRON para la explotación de hidrocarburos no convencionales en </a:t>
            </a:r>
          </a:p>
          <a:p>
            <a:pPr marL="514350" indent="-514350" algn="l"/>
            <a:r>
              <a:rPr lang="es-ES" sz="1800" b="1" dirty="0" smtClean="0">
                <a:solidFill>
                  <a:schemeClr val="accent5">
                    <a:lumMod val="60000"/>
                    <a:lumOff val="40000"/>
                  </a:schemeClr>
                </a:solidFill>
              </a:rPr>
              <a:t>Vaca Muerta</a:t>
            </a:r>
          </a:p>
          <a:p>
            <a:pPr marL="514350" indent="-514350" algn="l"/>
            <a:endParaRPr lang="es-ES" sz="1800" b="1" dirty="0" smtClean="0">
              <a:solidFill>
                <a:schemeClr val="accent5">
                  <a:lumMod val="60000"/>
                  <a:lumOff val="40000"/>
                </a:schemeClr>
              </a:solidFill>
            </a:endParaRPr>
          </a:p>
          <a:p>
            <a:pPr algn="l"/>
            <a:r>
              <a:rPr lang="es-ES" sz="1800" b="1" dirty="0" smtClean="0">
                <a:solidFill>
                  <a:schemeClr val="bg2">
                    <a:lumMod val="20000"/>
                    <a:lumOff val="80000"/>
                  </a:schemeClr>
                </a:solidFill>
              </a:rPr>
              <a:t>. Solicitar al poder ejecutivo disponga adecuar las partidas presupuestarias </a:t>
            </a:r>
          </a:p>
          <a:p>
            <a:pPr marL="514350" indent="-514350" algn="l"/>
            <a:r>
              <a:rPr lang="es-ES" sz="1800" b="1" dirty="0" smtClean="0">
                <a:solidFill>
                  <a:schemeClr val="bg2">
                    <a:lumMod val="20000"/>
                    <a:lumOff val="80000"/>
                  </a:schemeClr>
                </a:solidFill>
              </a:rPr>
              <a:t>correspondientes, con el fin de garantizar la pronta </a:t>
            </a:r>
          </a:p>
          <a:p>
            <a:pPr marL="514350" indent="-514350" algn="l"/>
            <a:r>
              <a:rPr lang="es-ES" sz="1800" b="1" dirty="0" smtClean="0">
                <a:solidFill>
                  <a:schemeClr val="bg2">
                    <a:lumMod val="20000"/>
                    <a:lumOff val="80000"/>
                  </a:schemeClr>
                </a:solidFill>
              </a:rPr>
              <a:t>conclusión de la obra de  construcción de la Autovía Ruta </a:t>
            </a:r>
          </a:p>
          <a:p>
            <a:pPr marL="514350" indent="-514350" algn="l"/>
            <a:r>
              <a:rPr lang="es-ES" sz="1800" b="1" dirty="0" smtClean="0">
                <a:solidFill>
                  <a:schemeClr val="bg2">
                    <a:lumMod val="20000"/>
                    <a:lumOff val="80000"/>
                  </a:schemeClr>
                </a:solidFill>
              </a:rPr>
              <a:t>Nacional Nº7, entre las  localidades de Luján San  Andrés </a:t>
            </a:r>
          </a:p>
          <a:p>
            <a:pPr marL="514350" indent="-514350" algn="l"/>
            <a:r>
              <a:rPr lang="es-ES" sz="1800" b="1" dirty="0" smtClean="0">
                <a:solidFill>
                  <a:schemeClr val="bg2">
                    <a:lumMod val="20000"/>
                    <a:lumOff val="80000"/>
                  </a:schemeClr>
                </a:solidFill>
              </a:rPr>
              <a:t>de Giles, Bs as.</a:t>
            </a:r>
          </a:p>
          <a:p>
            <a:pPr marL="514350" indent="-514350" algn="l">
              <a:buFont typeface="+mj-lt"/>
              <a:buAutoNum type="arabicPeriod"/>
            </a:pPr>
            <a:endParaRPr lang="es-ES" sz="1800" dirty="0" smtClean="0"/>
          </a:p>
          <a:p>
            <a:pPr marL="514350" indent="-514350" algn="l">
              <a:buFont typeface="+mj-lt"/>
              <a:buAutoNum type="arabicPeriod"/>
            </a:pPr>
            <a:endParaRPr lang="es-ES" sz="1800" dirty="0" smtClean="0"/>
          </a:p>
          <a:p>
            <a:pPr marL="514350" indent="-514350" algn="l">
              <a:buFont typeface="+mj-lt"/>
              <a:buAutoNum type="arabicPeriod"/>
            </a:pPr>
            <a:endParaRPr lang="es-ES" dirty="0"/>
          </a:p>
        </p:txBody>
      </p:sp>
      <p:sp>
        <p:nvSpPr>
          <p:cNvPr id="6" name="5 Marcador de pie de página"/>
          <p:cNvSpPr>
            <a:spLocks noGrp="1"/>
          </p:cNvSpPr>
          <p:nvPr>
            <p:ph type="ftr" sz="quarter" idx="11"/>
          </p:nvPr>
        </p:nvSpPr>
        <p:spPr/>
        <p:txBody>
          <a:bodyPr/>
          <a:lstStyle/>
          <a:p>
            <a:r>
              <a:rPr lang="es-ES" smtClean="0"/>
              <a:t>Omar Duclós - Diputado Nacional - Gestión 2014 www.omarduclos.com.ar</a:t>
            </a:r>
            <a:endParaRPr lang="es-ES"/>
          </a:p>
        </p:txBody>
      </p:sp>
      <p:pic>
        <p:nvPicPr>
          <p:cNvPr id="7" name="6 Imagen" descr="gen_isotipo.png"/>
          <p:cNvPicPr>
            <a:picLocks noChangeAspect="1"/>
          </p:cNvPicPr>
          <p:nvPr/>
        </p:nvPicPr>
        <p:blipFill>
          <a:blip r:embed="rId3" cstate="print"/>
          <a:stretch>
            <a:fillRect/>
          </a:stretch>
        </p:blipFill>
        <p:spPr>
          <a:xfrm>
            <a:off x="6729181" y="4653136"/>
            <a:ext cx="2540579" cy="254057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188640"/>
            <a:ext cx="8229600" cy="761256"/>
          </a:xfrm>
        </p:spPr>
        <p:txBody>
          <a:bodyPr>
            <a:normAutofit fontScale="90000"/>
          </a:bodyPr>
          <a:lstStyle/>
          <a:p>
            <a:r>
              <a:rPr lang="es-ES" dirty="0" smtClean="0">
                <a:solidFill>
                  <a:srgbClr val="FF0000"/>
                </a:solidFill>
              </a:rPr>
              <a:t>Proyectos DE MI </a:t>
            </a:r>
            <a:r>
              <a:rPr lang="es-ES" dirty="0" err="1" smtClean="0">
                <a:solidFill>
                  <a:srgbClr val="FF0000"/>
                </a:solidFill>
              </a:rPr>
              <a:t>AUtORÍA</a:t>
            </a:r>
            <a:endParaRPr lang="es-ES" dirty="0">
              <a:solidFill>
                <a:srgbClr val="FF0000"/>
              </a:solidFill>
            </a:endParaRPr>
          </a:p>
        </p:txBody>
      </p:sp>
      <p:sp>
        <p:nvSpPr>
          <p:cNvPr id="3" name="2 Subtítulo"/>
          <p:cNvSpPr>
            <a:spLocks noGrp="1"/>
          </p:cNvSpPr>
          <p:nvPr>
            <p:ph type="subTitle" idx="1"/>
          </p:nvPr>
        </p:nvSpPr>
        <p:spPr>
          <a:xfrm>
            <a:off x="467544" y="1052736"/>
            <a:ext cx="8136904" cy="5184576"/>
          </a:xfrm>
        </p:spPr>
        <p:txBody>
          <a:bodyPr/>
          <a:lstStyle/>
          <a:p>
            <a:pPr algn="l">
              <a:buFont typeface="Arial" pitchFamily="34" charset="0"/>
              <a:buChar char="•"/>
            </a:pPr>
            <a:r>
              <a:rPr lang="es-ES" sz="1800" b="1" dirty="0" smtClean="0"/>
              <a:t> Expresar preocupación por la inclusión de actividades ilegales para el cálculo del PBI de los países miembros de la Unión Europea.</a:t>
            </a:r>
          </a:p>
          <a:p>
            <a:pPr algn="l">
              <a:buFont typeface="Arial" pitchFamily="34" charset="0"/>
              <a:buChar char="•"/>
            </a:pPr>
            <a:endParaRPr lang="es-ES" sz="1800" b="1" dirty="0" smtClean="0"/>
          </a:p>
          <a:p>
            <a:pPr algn="l">
              <a:buFont typeface="Arial" pitchFamily="34" charset="0"/>
              <a:buChar char="•"/>
            </a:pPr>
            <a:r>
              <a:rPr lang="es-ES" sz="1800" b="1" dirty="0" smtClean="0"/>
              <a:t>Regulatoria de los bomberos voluntarios (Ley 25054): modificaciones sobre viáticos, obligatoriedad del seguro de riesgo de trabajo y garantía de cobertura médico asistencial.</a:t>
            </a:r>
          </a:p>
          <a:p>
            <a:pPr algn="l">
              <a:buFont typeface="Arial" pitchFamily="34" charset="0"/>
              <a:buChar char="•"/>
            </a:pPr>
            <a:endParaRPr lang="es-ES" sz="1800" b="1" dirty="0" smtClean="0"/>
          </a:p>
          <a:p>
            <a:pPr algn="l">
              <a:buFont typeface="Arial" pitchFamily="34" charset="0"/>
              <a:buChar char="•"/>
            </a:pPr>
            <a:r>
              <a:rPr lang="es-ES" sz="1800" b="1" dirty="0" smtClean="0"/>
              <a:t>Expresar repudio por la aplicación de la Ley antiterrorista para limitar el derecho constitucional a la libertad de expresión, con </a:t>
            </a:r>
          </a:p>
          <a:p>
            <a:pPr algn="l"/>
            <a:r>
              <a:rPr lang="es-ES" sz="1800" b="1" dirty="0" smtClean="0"/>
              <a:t>motivo de la imputación del periodista Juan Pablo </a:t>
            </a:r>
          </a:p>
          <a:p>
            <a:pPr algn="l"/>
            <a:r>
              <a:rPr lang="es-ES" sz="1800" b="1" dirty="0" smtClean="0"/>
              <a:t>Suarez, editor de la página web “Última Hora”.</a:t>
            </a:r>
          </a:p>
          <a:p>
            <a:pPr algn="l"/>
            <a:endParaRPr lang="es-ES" sz="1800" b="1" dirty="0" smtClean="0"/>
          </a:p>
          <a:p>
            <a:pPr algn="l">
              <a:buFont typeface="Arial" pitchFamily="34" charset="0"/>
              <a:buChar char="•"/>
            </a:pPr>
            <a:r>
              <a:rPr lang="es-ES" sz="1800" b="1" dirty="0" smtClean="0">
                <a:solidFill>
                  <a:schemeClr val="accent5">
                    <a:lumMod val="40000"/>
                    <a:lumOff val="60000"/>
                  </a:schemeClr>
                </a:solidFill>
              </a:rPr>
              <a:t>Proyecto de Ley para modificar la Ley 23.551 de </a:t>
            </a:r>
          </a:p>
          <a:p>
            <a:pPr algn="l"/>
            <a:r>
              <a:rPr lang="es-ES" sz="1800" b="1" dirty="0" smtClean="0">
                <a:solidFill>
                  <a:schemeClr val="accent5">
                    <a:lumMod val="40000"/>
                    <a:lumOff val="60000"/>
                  </a:schemeClr>
                </a:solidFill>
              </a:rPr>
              <a:t>asociaciones sindicales con el objeto</a:t>
            </a:r>
          </a:p>
          <a:p>
            <a:pPr algn="l"/>
            <a:r>
              <a:rPr lang="es-ES" sz="1800" b="1" dirty="0" smtClean="0">
                <a:solidFill>
                  <a:schemeClr val="accent5">
                    <a:lumMod val="40000"/>
                    <a:lumOff val="60000"/>
                  </a:schemeClr>
                </a:solidFill>
              </a:rPr>
              <a:t>de garantizar la pluralidad y la democracia interna.</a:t>
            </a:r>
          </a:p>
          <a:p>
            <a:pPr algn="l">
              <a:buFont typeface="Arial" pitchFamily="34" charset="0"/>
              <a:buChar char="•"/>
            </a:pPr>
            <a:endParaRPr lang="es-ES" sz="1800" dirty="0" smtClean="0"/>
          </a:p>
          <a:p>
            <a:pPr algn="l">
              <a:buFont typeface="Arial" pitchFamily="34" charset="0"/>
              <a:buChar char="•"/>
            </a:pPr>
            <a:endParaRPr lang="es-ES" sz="1800" dirty="0" smtClean="0"/>
          </a:p>
          <a:p>
            <a:pPr algn="l"/>
            <a:endParaRPr lang="es-ES" dirty="0"/>
          </a:p>
        </p:txBody>
      </p:sp>
      <p:sp>
        <p:nvSpPr>
          <p:cNvPr id="6" name="5 Marcador de pie de página"/>
          <p:cNvSpPr>
            <a:spLocks noGrp="1"/>
          </p:cNvSpPr>
          <p:nvPr>
            <p:ph type="ftr" sz="quarter" idx="11"/>
          </p:nvPr>
        </p:nvSpPr>
        <p:spPr/>
        <p:txBody>
          <a:bodyPr/>
          <a:lstStyle/>
          <a:p>
            <a:r>
              <a:rPr lang="es-ES" smtClean="0"/>
              <a:t>Omar Duclós - Diputado Nacional - Gestión 2014 www.omarduclos.com.ar</a:t>
            </a:r>
            <a:endParaRPr lang="es-ES"/>
          </a:p>
        </p:txBody>
      </p:sp>
      <p:pic>
        <p:nvPicPr>
          <p:cNvPr id="7" name="6 Imagen" descr="gen_isotipo.png"/>
          <p:cNvPicPr>
            <a:picLocks noChangeAspect="1"/>
          </p:cNvPicPr>
          <p:nvPr/>
        </p:nvPicPr>
        <p:blipFill>
          <a:blip r:embed="rId3" cstate="print"/>
          <a:stretch>
            <a:fillRect/>
          </a:stretch>
        </p:blipFill>
        <p:spPr>
          <a:xfrm>
            <a:off x="6300192" y="4077072"/>
            <a:ext cx="2540579" cy="254057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46856" y="188640"/>
            <a:ext cx="8229600" cy="761256"/>
          </a:xfrm>
        </p:spPr>
        <p:txBody>
          <a:bodyPr>
            <a:normAutofit fontScale="90000"/>
          </a:bodyPr>
          <a:lstStyle/>
          <a:p>
            <a:r>
              <a:rPr lang="es-ES" dirty="0" smtClean="0">
                <a:solidFill>
                  <a:srgbClr val="FF0000"/>
                </a:solidFill>
              </a:rPr>
              <a:t>Proyectos DE MI AUTORÍA</a:t>
            </a:r>
            <a:endParaRPr lang="es-ES" dirty="0">
              <a:solidFill>
                <a:srgbClr val="FF0000"/>
              </a:solidFill>
            </a:endParaRPr>
          </a:p>
        </p:txBody>
      </p:sp>
      <p:sp>
        <p:nvSpPr>
          <p:cNvPr id="3" name="2 Subtítulo"/>
          <p:cNvSpPr>
            <a:spLocks noGrp="1"/>
          </p:cNvSpPr>
          <p:nvPr>
            <p:ph type="subTitle" idx="1"/>
          </p:nvPr>
        </p:nvSpPr>
        <p:spPr>
          <a:xfrm>
            <a:off x="107505" y="1223699"/>
            <a:ext cx="8869642" cy="5184576"/>
          </a:xfrm>
        </p:spPr>
        <p:txBody>
          <a:bodyPr>
            <a:normAutofit/>
          </a:bodyPr>
          <a:lstStyle/>
          <a:p>
            <a:pPr algn="l"/>
            <a:r>
              <a:rPr lang="es-ES" sz="1800" dirty="0" smtClean="0">
                <a:solidFill>
                  <a:schemeClr val="accent5">
                    <a:lumMod val="40000"/>
                    <a:lumOff val="60000"/>
                  </a:schemeClr>
                </a:solidFill>
              </a:rPr>
              <a:t>Pedido de informes verbales a la </a:t>
            </a:r>
            <a:r>
              <a:rPr lang="es-ES" sz="1800" dirty="0" err="1" smtClean="0">
                <a:solidFill>
                  <a:schemeClr val="accent5">
                    <a:lumMod val="40000"/>
                    <a:lumOff val="60000"/>
                  </a:schemeClr>
                </a:solidFill>
              </a:rPr>
              <a:t>Sra</a:t>
            </a:r>
            <a:r>
              <a:rPr lang="es-ES" sz="1800" dirty="0" smtClean="0">
                <a:solidFill>
                  <a:schemeClr val="accent5">
                    <a:lumMod val="40000"/>
                    <a:lumOff val="60000"/>
                  </a:schemeClr>
                </a:solidFill>
              </a:rPr>
              <a:t> Ministra de Seguridad, </a:t>
            </a:r>
            <a:r>
              <a:rPr lang="es-ES" sz="1800" dirty="0" err="1" smtClean="0">
                <a:solidFill>
                  <a:schemeClr val="accent5">
                    <a:lumMod val="40000"/>
                    <a:lumOff val="60000"/>
                  </a:schemeClr>
                </a:solidFill>
              </a:rPr>
              <a:t>Lic</a:t>
            </a:r>
            <a:r>
              <a:rPr lang="es-ES" sz="1800" dirty="0" smtClean="0">
                <a:solidFill>
                  <a:schemeClr val="accent5">
                    <a:lumMod val="40000"/>
                    <a:lumOff val="60000"/>
                  </a:schemeClr>
                </a:solidFill>
              </a:rPr>
              <a:t> </a:t>
            </a:r>
            <a:r>
              <a:rPr lang="es-ES" sz="1800" dirty="0" err="1" smtClean="0">
                <a:solidFill>
                  <a:schemeClr val="accent5">
                    <a:lumMod val="40000"/>
                    <a:lumOff val="60000"/>
                  </a:schemeClr>
                </a:solidFill>
              </a:rPr>
              <a:t>Ma</a:t>
            </a:r>
            <a:r>
              <a:rPr lang="es-ES" sz="1800" dirty="0" smtClean="0">
                <a:solidFill>
                  <a:schemeClr val="accent5">
                    <a:lumMod val="40000"/>
                    <a:lumOff val="60000"/>
                  </a:schemeClr>
                </a:solidFill>
              </a:rPr>
              <a:t> Cecilia </a:t>
            </a:r>
            <a:r>
              <a:rPr lang="es-ES" sz="1800" dirty="0" err="1" smtClean="0">
                <a:solidFill>
                  <a:schemeClr val="accent5">
                    <a:lumMod val="40000"/>
                    <a:lumOff val="60000"/>
                  </a:schemeClr>
                </a:solidFill>
              </a:rPr>
              <a:t>Rodriguez</a:t>
            </a:r>
            <a:r>
              <a:rPr lang="es-ES" sz="1800" dirty="0" smtClean="0">
                <a:solidFill>
                  <a:schemeClr val="accent5">
                    <a:lumMod val="40000"/>
                    <a:lumOff val="60000"/>
                  </a:schemeClr>
                </a:solidFill>
              </a:rPr>
              <a:t> sobre diversas cuestiones relacionadas con el crecimiento de hechos delictivos violentos</a:t>
            </a:r>
          </a:p>
          <a:p>
            <a:pPr algn="l"/>
            <a:endParaRPr lang="es-ES" sz="1800" dirty="0" smtClean="0"/>
          </a:p>
          <a:p>
            <a:pPr algn="l"/>
            <a:r>
              <a:rPr lang="es-ES" sz="1800" dirty="0" smtClean="0"/>
              <a:t>Pedido de informes verbales al Jefe de Gabinete de Ministros, Jorge </a:t>
            </a:r>
            <a:r>
              <a:rPr lang="es-ES" sz="1800" dirty="0" err="1" smtClean="0"/>
              <a:t>Capitanich</a:t>
            </a:r>
            <a:r>
              <a:rPr lang="es-ES" sz="1800" dirty="0" smtClean="0"/>
              <a:t>, al Ministro de Economía y Finanzas Públicas, Axel </a:t>
            </a:r>
            <a:r>
              <a:rPr lang="es-ES" sz="1800" dirty="0" err="1" smtClean="0"/>
              <a:t>Kicillof</a:t>
            </a:r>
            <a:r>
              <a:rPr lang="es-ES" sz="1800" dirty="0" smtClean="0"/>
              <a:t> y al Sr Secretario de Energía, Daniel Cameron sobre el acuerdo compensatorio alcanzado con Repsol</a:t>
            </a:r>
          </a:p>
          <a:p>
            <a:pPr algn="l"/>
            <a:endParaRPr lang="es-ES" sz="1800" dirty="0" smtClean="0"/>
          </a:p>
          <a:p>
            <a:pPr algn="l"/>
            <a:r>
              <a:rPr lang="es-ES" sz="1800" dirty="0" smtClean="0"/>
              <a:t>Solicitar al Poder Ejecutivo Nacional disponga brindar asistencia financiera a municipios interesados en la  compra de terrenos para su afectación al “Programa </a:t>
            </a:r>
          </a:p>
          <a:p>
            <a:pPr algn="l"/>
            <a:r>
              <a:rPr lang="es-ES" sz="1800" dirty="0" smtClean="0"/>
              <a:t>Crédito Argentino Bicentenario. – PROCREAR</a:t>
            </a:r>
          </a:p>
          <a:p>
            <a:pPr algn="l"/>
            <a:endParaRPr lang="es-ES" sz="1800" dirty="0" smtClean="0"/>
          </a:p>
          <a:p>
            <a:pPr algn="l"/>
            <a:r>
              <a:rPr lang="es-ES" sz="1800" dirty="0" smtClean="0"/>
              <a:t>Transferir a título gratuito un inmueble propiedad </a:t>
            </a:r>
          </a:p>
          <a:p>
            <a:pPr algn="l"/>
            <a:r>
              <a:rPr lang="es-ES" sz="1800" dirty="0" smtClean="0"/>
              <a:t>del Estado Nacional –Ex Ferrocarril Gral. Urquiza – </a:t>
            </a:r>
          </a:p>
          <a:p>
            <a:pPr algn="l"/>
            <a:r>
              <a:rPr lang="es-ES" sz="1800" dirty="0" smtClean="0"/>
              <a:t>a la ciudad Autónoma de Buenos Aires, destinado a </a:t>
            </a:r>
          </a:p>
          <a:p>
            <a:pPr algn="l"/>
            <a:r>
              <a:rPr lang="es-ES" sz="1800" dirty="0" smtClean="0"/>
              <a:t>la urbanización del asentamiento “Playón de </a:t>
            </a:r>
            <a:r>
              <a:rPr lang="es-ES" sz="1800" dirty="0" err="1" smtClean="0"/>
              <a:t>Chacarita</a:t>
            </a:r>
            <a:r>
              <a:rPr lang="es-ES" sz="1800" dirty="0" smtClean="0"/>
              <a:t>”</a:t>
            </a:r>
          </a:p>
          <a:p>
            <a:pPr algn="l"/>
            <a:endParaRPr lang="es-ES" sz="1800" dirty="0" smtClean="0"/>
          </a:p>
          <a:p>
            <a:pPr algn="l"/>
            <a:endParaRPr lang="es-ES" sz="1800" dirty="0" smtClean="0"/>
          </a:p>
          <a:p>
            <a:pPr algn="l"/>
            <a:endParaRPr lang="es-ES" sz="1800" dirty="0" smtClean="0"/>
          </a:p>
          <a:p>
            <a:pPr algn="l"/>
            <a:endParaRPr lang="es-ES" sz="1800" dirty="0"/>
          </a:p>
        </p:txBody>
      </p:sp>
      <p:sp>
        <p:nvSpPr>
          <p:cNvPr id="6" name="5 Marcador de pie de página"/>
          <p:cNvSpPr>
            <a:spLocks noGrp="1"/>
          </p:cNvSpPr>
          <p:nvPr>
            <p:ph type="ftr" sz="quarter" idx="11"/>
          </p:nvPr>
        </p:nvSpPr>
        <p:spPr/>
        <p:txBody>
          <a:bodyPr/>
          <a:lstStyle/>
          <a:p>
            <a:r>
              <a:rPr lang="es-ES" smtClean="0"/>
              <a:t>Omar Duclós - Diputado Nacional - Gestión 2014 www.omarduclos.com.ar</a:t>
            </a:r>
            <a:endParaRPr lang="es-ES"/>
          </a:p>
        </p:txBody>
      </p:sp>
      <p:pic>
        <p:nvPicPr>
          <p:cNvPr id="7" name="6 Imagen" descr="gen_isotipo.png"/>
          <p:cNvPicPr>
            <a:picLocks noChangeAspect="1"/>
          </p:cNvPicPr>
          <p:nvPr/>
        </p:nvPicPr>
        <p:blipFill>
          <a:blip r:embed="rId3" cstate="print"/>
          <a:stretch>
            <a:fillRect/>
          </a:stretch>
        </p:blipFill>
        <p:spPr>
          <a:xfrm>
            <a:off x="6228184" y="4077072"/>
            <a:ext cx="2540579" cy="254057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476672"/>
            <a:ext cx="7776864" cy="655216"/>
          </a:xfrm>
        </p:spPr>
        <p:txBody>
          <a:bodyPr>
            <a:normAutofit fontScale="90000"/>
          </a:bodyPr>
          <a:lstStyle/>
          <a:p>
            <a:r>
              <a:rPr lang="es-ES" sz="4300" cap="all" dirty="0">
                <a:solidFill>
                  <a:srgbClr val="FF0000"/>
                </a:solidFill>
                <a:effectLst>
                  <a:outerShdw blurRad="127000" dist="200000" dir="2700000" algn="tl" rotWithShape="0">
                    <a:srgbClr val="000000">
                      <a:alpha val="30000"/>
                    </a:srgbClr>
                  </a:outerShdw>
                </a:effectLst>
              </a:rPr>
              <a:t>Proyectos DE MI </a:t>
            </a:r>
            <a:r>
              <a:rPr lang="es-ES" sz="4300" cap="all" dirty="0" err="1" smtClean="0">
                <a:solidFill>
                  <a:srgbClr val="FF0000"/>
                </a:solidFill>
                <a:effectLst>
                  <a:outerShdw blurRad="127000" dist="200000" dir="2700000" algn="tl" rotWithShape="0">
                    <a:srgbClr val="000000">
                      <a:alpha val="30000"/>
                    </a:srgbClr>
                  </a:outerShdw>
                </a:effectLst>
              </a:rPr>
              <a:t>aUtORÍA</a:t>
            </a:r>
            <a:endParaRPr lang="es-AR" dirty="0"/>
          </a:p>
        </p:txBody>
      </p:sp>
      <p:pic>
        <p:nvPicPr>
          <p:cNvPr id="5" name="4 Marcador de contenido" descr="gen_isotipo.png"/>
          <p:cNvPicPr>
            <a:picLocks noGrp="1" noChangeAspect="1"/>
          </p:cNvPicPr>
          <p:nvPr>
            <p:ph type="pic" idx="1"/>
          </p:nvPr>
        </p:nvPicPr>
        <p:blipFill>
          <a:blip r:embed="rId2" cstate="print"/>
          <a:srcRect t="13889" b="13889"/>
          <a:stretch>
            <a:fillRect/>
          </a:stretch>
        </p:blipFill>
        <p:spPr>
          <a:xfrm>
            <a:off x="6300192" y="4437112"/>
            <a:ext cx="2477508" cy="1789311"/>
          </a:xfrm>
          <a:prstGeom prst="rect">
            <a:avLst/>
          </a:prstGeom>
        </p:spPr>
      </p:pic>
      <p:sp>
        <p:nvSpPr>
          <p:cNvPr id="6" name="5 Marcador de texto"/>
          <p:cNvSpPr>
            <a:spLocks noGrp="1"/>
          </p:cNvSpPr>
          <p:nvPr>
            <p:ph type="body" sz="half" idx="2"/>
          </p:nvPr>
        </p:nvSpPr>
        <p:spPr>
          <a:xfrm>
            <a:off x="827584" y="1484784"/>
            <a:ext cx="6487616" cy="2592287"/>
          </a:xfrm>
        </p:spPr>
        <p:txBody>
          <a:bodyPr>
            <a:normAutofit lnSpcReduction="10000"/>
          </a:bodyPr>
          <a:lstStyle/>
          <a:p>
            <a:pPr algn="just"/>
            <a:r>
              <a:rPr lang="es-AR" sz="1800" dirty="0" smtClean="0"/>
              <a:t>. Citar  a la mayor brevedad al Señor Secretario de Seguridad de la Nación </a:t>
            </a:r>
            <a:r>
              <a:rPr lang="es-AR" sz="1800" dirty="0" err="1" smtClean="0"/>
              <a:t>Tte</a:t>
            </a:r>
            <a:r>
              <a:rPr lang="es-AR" sz="1800" dirty="0" smtClean="0"/>
              <a:t> </a:t>
            </a:r>
            <a:r>
              <a:rPr lang="es-AR" sz="1800" dirty="0" err="1" smtClean="0"/>
              <a:t>Cnl</a:t>
            </a:r>
            <a:r>
              <a:rPr lang="es-AR" sz="1800" dirty="0" smtClean="0"/>
              <a:t> Sergio Berni, al seno de las comisiones de Seguridad Interior y de Justicia, a fin de que informe sobre su reciente denuncia pública, referida a graves irregularidades en el funcionamiento del Servicio Penitenciario. </a:t>
            </a:r>
          </a:p>
          <a:p>
            <a:pPr algn="just"/>
            <a:endParaRPr lang="es-AR" sz="1800" dirty="0" smtClean="0"/>
          </a:p>
          <a:p>
            <a:pPr algn="just"/>
            <a:r>
              <a:rPr lang="es-AR" sz="1800" dirty="0" smtClean="0"/>
              <a:t>. Solicitar a la Agencia Nacional de Seguridad Vial incorpore en los Operativos de Seguridad Vial el control de peso, del transporte de cargas generales.</a:t>
            </a:r>
          </a:p>
          <a:p>
            <a:pPr algn="just"/>
            <a:endParaRPr lang="es-AR" sz="1800" dirty="0"/>
          </a:p>
        </p:txBody>
      </p:sp>
      <p:sp>
        <p:nvSpPr>
          <p:cNvPr id="4" name="3 Marcador de pie de página"/>
          <p:cNvSpPr>
            <a:spLocks noGrp="1"/>
          </p:cNvSpPr>
          <p:nvPr>
            <p:ph type="ftr" sz="quarter" idx="11"/>
          </p:nvPr>
        </p:nvSpPr>
        <p:spPr/>
        <p:txBody>
          <a:bodyPr/>
          <a:lstStyle/>
          <a:p>
            <a:r>
              <a:rPr lang="es-ES" smtClean="0"/>
              <a:t>Omar Duclós - Diputado Nacional - Gestión 2014 www.omarduclos.com.ar</a:t>
            </a:r>
            <a:endParaRPr lang="es-ES"/>
          </a:p>
        </p:txBody>
      </p:sp>
    </p:spTree>
    <p:extLst>
      <p:ext uri="{BB962C8B-B14F-4D97-AF65-F5344CB8AC3E}">
        <p14:creationId xmlns:p14="http://schemas.microsoft.com/office/powerpoint/2010/main" xmlns="" val="33837798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ért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1564</TotalTime>
  <Words>2369</Words>
  <Application>Microsoft Office PowerPoint</Application>
  <PresentationFormat>Presentación en pantalla (4:3)</PresentationFormat>
  <Paragraphs>316</Paragraphs>
  <Slides>36</Slides>
  <Notes>11</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Vértice</vt:lpstr>
      <vt:lpstr>Diapositiva 1</vt:lpstr>
      <vt:lpstr>Diapositiva 2</vt:lpstr>
      <vt:lpstr>Mis intervenciones  en el recinto</vt:lpstr>
      <vt:lpstr>Mis intervenciones  en el recinto</vt:lpstr>
      <vt:lpstr>Mis intervenciones  en el recinto</vt:lpstr>
      <vt:lpstr>Proyectos de mi autoría  presentados: 34 Proyectos  de otros diputados a los  que acompañé con mi firma: 386 PROYECTOS DE MI AUTORÍA:      </vt:lpstr>
      <vt:lpstr>Proyectos DE MI AUtORÍA</vt:lpstr>
      <vt:lpstr>Proyectos DE MI AUTORÍA</vt:lpstr>
      <vt:lpstr>Proyectos DE MI aUtORÍA</vt:lpstr>
      <vt:lpstr>Proyectos VINCULADOS A LA CIUDAD DE AZUL Y LA REGIÓN</vt:lpstr>
      <vt:lpstr>Proyectos VINCULADOS A LA CIUDAD DE AZUL Y LA REGIÓN</vt:lpstr>
      <vt:lpstr>Proyectos VINCULADOS A LA CIUDAD DE AZUL Y LA REGIÓN</vt:lpstr>
      <vt:lpstr>Proyectos VINCULADOS A LA COMISIÓN DE TURISMO</vt:lpstr>
      <vt:lpstr>Proyectos VINCULADOS A LA COMISIÓN DE TURISMO</vt:lpstr>
      <vt:lpstr>Proyectos VINCULADOS A LA COMISIÓN DE TURISMO</vt:lpstr>
      <vt:lpstr>Trabajo en comisiones Turismo</vt:lpstr>
      <vt:lpstr>Trabajo en comisiones Turismo</vt:lpstr>
      <vt:lpstr>Trabajo en comisiones: Turismo</vt:lpstr>
      <vt:lpstr>Otras comisiones</vt:lpstr>
      <vt:lpstr>Actividades comunitarias y partidarias</vt:lpstr>
      <vt:lpstr>Diapositiva 21</vt:lpstr>
      <vt:lpstr>      Encuentro del GEN en Azul</vt:lpstr>
      <vt:lpstr>Actividades comunitarias y partidarias</vt:lpstr>
      <vt:lpstr>Lanzamiento Frente Amplio UNEN bonaerense en Avellaneda</vt:lpstr>
      <vt:lpstr>Con Margarita Stolbizer a legisladores del GEN de la 4ta. Sección electoral estuvimos con los Autoconvocados por la Autovía Ruta 7 Junín- Giles en Chacabuco. </vt:lpstr>
      <vt:lpstr>Con miembros de la Comisión de Energía y Combustibles viajamos a Neuquén para interiorizarnos sobre las potencialidades del yacimiento de hidrocarburos de Vaca Muerta y los planes de YPF para su desarrollo. </vt:lpstr>
      <vt:lpstr>Diapositiva 27</vt:lpstr>
      <vt:lpstr>Diapositiva 28</vt:lpstr>
      <vt:lpstr>Lanzamos la campaña volvamos al tren  </vt:lpstr>
      <vt:lpstr>Campaña volvamos al tren</vt:lpstr>
      <vt:lpstr>Campaña volvamos al tren</vt:lpstr>
      <vt:lpstr>Visita a la Sociedad Rural de Roque Perez junto a  los concejales Juancho Cravero y Leandro Lopez</vt:lpstr>
      <vt:lpstr>Diapositiva 33</vt:lpstr>
      <vt:lpstr>Participé de un Simposio de Capacitación que la Fundación RAP organizó en Harvard, Boston, EE.UU</vt:lpstr>
      <vt:lpstr>Ciudades que visité para recibir inquietudes y compartir propuestas</vt:lpstr>
      <vt:lpstr>MUCHAS GRACIAS POR FACILITAR LA DIFUSIÓN DE NUESTRAS PROPUESTAS Y ACTIVIDADES  Omar Duclós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oduclos</dc:creator>
  <cp:lastModifiedBy>usuario</cp:lastModifiedBy>
  <cp:revision>188</cp:revision>
  <cp:lastPrinted>2014-12-18T16:29:35Z</cp:lastPrinted>
  <dcterms:created xsi:type="dcterms:W3CDTF">2014-12-03T16:15:18Z</dcterms:created>
  <dcterms:modified xsi:type="dcterms:W3CDTF">2014-12-29T19:13:38Z</dcterms:modified>
</cp:coreProperties>
</file>